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57" r:id="rId11"/>
    <p:sldId id="258" r:id="rId12"/>
    <p:sldId id="259" r:id="rId13"/>
    <p:sldId id="260" r:id="rId14"/>
    <p:sldId id="262" r:id="rId15"/>
    <p:sldId id="261" r:id="rId16"/>
    <p:sldId id="263" r:id="rId17"/>
    <p:sldId id="264" r:id="rId18"/>
    <p:sldId id="265" r:id="rId19"/>
    <p:sldId id="267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1" r:id="rId44"/>
    <p:sldId id="292" r:id="rId45"/>
    <p:sldId id="293" r:id="rId46"/>
    <p:sldId id="290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017"/>
    <a:srgbClr val="063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  <a:ln>
            <a:solidFill>
              <a:srgbClr val="0070C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l-GR" sz="3100" b="1" dirty="0" smtClean="0">
                <a:solidFill>
                  <a:srgbClr val="0070C0"/>
                </a:solidFill>
              </a:rPr>
              <a:t>2ο ΠΡΟΓΡΑΜΜΑ ΚΑΛΛΙΕΡΓΕΙΑΣ ΔΕΞΙΟΤΗΤΩΝ</a:t>
            </a: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sz="3600" b="1" dirty="0" err="1" smtClean="0">
                <a:solidFill>
                  <a:srgbClr val="0070C0"/>
                </a:solidFill>
              </a:rPr>
              <a:t>ΚΑΛΛΙΝΙΚΙΔΟΥ</a:t>
            </a:r>
            <a:r>
              <a:rPr lang="el-GR" sz="3600" b="1" dirty="0" smtClean="0">
                <a:solidFill>
                  <a:srgbClr val="0070C0"/>
                </a:solidFill>
              </a:rPr>
              <a:t>  ΣΑΠΦΩ (</a:t>
            </a:r>
            <a:r>
              <a:rPr lang="el-GR" sz="3600" b="1" dirty="0" err="1" smtClean="0">
                <a:solidFill>
                  <a:srgbClr val="0070C0"/>
                </a:solidFill>
              </a:rPr>
              <a:t>ΠΕ70</a:t>
            </a:r>
            <a:r>
              <a:rPr lang="el-GR" b="1" dirty="0" smtClean="0">
                <a:solidFill>
                  <a:srgbClr val="0070C0"/>
                </a:solidFill>
              </a:rPr>
              <a:t>)</a:t>
            </a:r>
            <a:br>
              <a:rPr lang="el-GR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r>
              <a:rPr lang="el-GR" sz="3200" b="1" baseline="30000" dirty="0" smtClean="0">
                <a:solidFill>
                  <a:srgbClr val="0070C0"/>
                </a:solidFill>
              </a:rPr>
              <a:t>ο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</a:rPr>
              <a:t>ΔΗΜ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ΣΧ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ΧΑΛΑΣΤΡΑΣ</a:t>
            </a:r>
            <a:r>
              <a:rPr lang="el-GR" sz="3200" b="1" dirty="0" smtClean="0">
                <a:solidFill>
                  <a:srgbClr val="0070C0"/>
                </a:solidFill>
              </a:rPr>
              <a:t/>
            </a:r>
            <a:br>
              <a:rPr lang="el-GR" sz="3200" b="1" dirty="0" smtClean="0">
                <a:solidFill>
                  <a:srgbClr val="0070C0"/>
                </a:solidFill>
              </a:rPr>
            </a:br>
            <a:r>
              <a:rPr lang="el-GR" sz="3100" b="1" dirty="0" smtClean="0">
                <a:solidFill>
                  <a:srgbClr val="0070C0"/>
                </a:solidFill>
              </a:rPr>
              <a:t>ΤΑΞΗ </a:t>
            </a:r>
            <a:r>
              <a:rPr lang="el-GR" sz="3100" b="1" dirty="0" err="1" smtClean="0">
                <a:solidFill>
                  <a:srgbClr val="0070C0"/>
                </a:solidFill>
              </a:rPr>
              <a:t>Α΄</a:t>
            </a:r>
            <a:r>
              <a:rPr lang="el-GR" b="1" dirty="0" smtClean="0">
                <a:solidFill>
                  <a:srgbClr val="0070C0"/>
                </a:solidFill>
              </a:rPr>
              <a:t/>
            </a:r>
            <a:br>
              <a:rPr lang="el-GR" b="1" dirty="0" smtClean="0">
                <a:solidFill>
                  <a:srgbClr val="0070C0"/>
                </a:solidFill>
              </a:rPr>
            </a:br>
            <a:r>
              <a:rPr lang="el-GR" sz="2200" b="1" dirty="0" smtClean="0">
                <a:solidFill>
                  <a:srgbClr val="0070C0"/>
                </a:solidFill>
              </a:rPr>
              <a:t>ΣΧΟΛΙΚΟ ΕΤΟΣ 2022-23</a:t>
            </a:r>
            <a:endParaRPr lang="el-GR" sz="2200" dirty="0">
              <a:solidFill>
                <a:srgbClr val="0070C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rgbClr val="0E7017"/>
                </a:solidFill>
              </a:rPr>
              <a:t>ΦΡΟΝΤΙΖΩ ΤΟ ΠΕΡΙΒΑΛΛΟΝ.</a:t>
            </a:r>
          </a:p>
          <a:p>
            <a:r>
              <a:rPr lang="el-GR" b="1" u="sng" dirty="0" smtClean="0">
                <a:solidFill>
                  <a:srgbClr val="06300A"/>
                </a:solidFill>
              </a:rPr>
              <a:t>Τίτλος:  </a:t>
            </a:r>
            <a:r>
              <a:rPr lang="el-GR" b="1" dirty="0" smtClean="0">
                <a:solidFill>
                  <a:srgbClr val="0E7017"/>
                </a:solidFill>
              </a:rPr>
              <a:t>ΔΑΣΟΦΥΛΑΚΕΣ  ΓΙΑ  ΠΑΝΤΑ .</a:t>
            </a:r>
            <a:endParaRPr lang="el-GR" dirty="0">
              <a:solidFill>
                <a:srgbClr val="0E7017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0E7017"/>
                </a:solidFill>
              </a:rPr>
              <a:t>Αφού παρατηρήσαμε τα δέντρα και φυτά της αυλής μας, συζητήσαμε για τα είδη και καταγράψαμε μερικά από αυτά.  </a:t>
            </a:r>
            <a:endParaRPr lang="el-GR" sz="2800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1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113653" cy="4585240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764704"/>
            <a:ext cx="7148612" cy="53614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731837"/>
            <a:ext cx="7244622" cy="543346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620688"/>
            <a:ext cx="7340633" cy="5505475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0E7017"/>
                </a:solidFill>
              </a:rPr>
              <a:t>Αινίγματα για την ελιά. Στην αυλή ,μας υπάρχει ένας μικρός ελαιώνας και αποφασίσαμε να κάνουμε μια μικρή αφιέρωση</a:t>
            </a:r>
            <a:br>
              <a:rPr lang="el-GR" sz="2400" b="1" dirty="0" smtClean="0">
                <a:solidFill>
                  <a:srgbClr val="0E7017"/>
                </a:solidFill>
              </a:rPr>
            </a:br>
            <a:r>
              <a:rPr lang="el-GR" sz="2400" b="1" dirty="0" smtClean="0">
                <a:solidFill>
                  <a:srgbClr val="0E7017"/>
                </a:solidFill>
              </a:rPr>
              <a:t> σ ΄ αυτό το πολύτιμο δέντρο.</a:t>
            </a:r>
            <a:endParaRPr lang="el-GR" sz="2400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436644" cy="557748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161929" cy="537144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340633" cy="5505475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E7017"/>
                </a:solidFill>
              </a:rPr>
              <a:t>ΤΟ ΠΕΥΚΟ </a:t>
            </a:r>
            <a:endParaRPr lang="el-GR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1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62882"/>
            <a:ext cx="6617709" cy="4963282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 smtClean="0"/>
              <a:t/>
            </a:r>
            <a:br>
              <a:rPr lang="el-GR" sz="3100" b="1" dirty="0" smtClean="0"/>
            </a:br>
            <a:r>
              <a:rPr lang="el-GR" sz="3100" b="1" dirty="0" smtClean="0"/>
              <a:t/>
            </a:r>
            <a:br>
              <a:rPr lang="el-GR" sz="3100" b="1" dirty="0" smtClean="0"/>
            </a:br>
            <a:r>
              <a:rPr lang="el-GR" sz="3100" b="1" dirty="0" smtClean="0">
                <a:solidFill>
                  <a:srgbClr val="0070C0"/>
                </a:solidFill>
              </a:rPr>
              <a:t>Δε</a:t>
            </a:r>
            <a:r>
              <a:rPr lang="en-US" sz="3100" b="1" dirty="0" err="1" smtClean="0">
                <a:solidFill>
                  <a:srgbClr val="0070C0"/>
                </a:solidFill>
              </a:rPr>
              <a:t>ξιότητες</a:t>
            </a:r>
            <a:r>
              <a:rPr lang="en-US" sz="3100" b="1" dirty="0" smtClean="0">
                <a:solidFill>
                  <a:srgbClr val="0070C0"/>
                </a:solidFill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</a:rPr>
              <a:t>στόχευσης</a:t>
            </a:r>
            <a:r>
              <a:rPr lang="en-US" sz="3100" b="1" dirty="0" smtClean="0">
                <a:solidFill>
                  <a:srgbClr val="0070C0"/>
                </a:solidFill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</a:rPr>
              <a:t>του</a:t>
            </a:r>
            <a:r>
              <a:rPr lang="en-US" sz="3100" b="1" dirty="0" smtClean="0">
                <a:solidFill>
                  <a:srgbClr val="0070C0"/>
                </a:solidFill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</a:rPr>
              <a:t>εργαστηρίου</a:t>
            </a: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Δεξιότητες  21ου Αιώνα: </a:t>
            </a:r>
            <a:r>
              <a:rPr lang="el-GR" dirty="0" smtClean="0">
                <a:solidFill>
                  <a:srgbClr val="0070C0"/>
                </a:solidFill>
              </a:rPr>
              <a:t>Επικοινωνία, Κριτική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Σκέψη, Συνεργασία και Δημιουργικότητα.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Δεξιότητες ζωής: </a:t>
            </a:r>
            <a:r>
              <a:rPr lang="el-GR" dirty="0" smtClean="0">
                <a:solidFill>
                  <a:srgbClr val="0070C0"/>
                </a:solidFill>
              </a:rPr>
              <a:t>Κοινωνικές δεξιότητες,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Υπευθυνότητα, </a:t>
            </a:r>
            <a:r>
              <a:rPr lang="el-GR" dirty="0" err="1" smtClean="0">
                <a:solidFill>
                  <a:srgbClr val="0070C0"/>
                </a:solidFill>
              </a:rPr>
              <a:t>Ενσυναίσθηση</a:t>
            </a:r>
            <a:r>
              <a:rPr lang="el-GR" dirty="0" smtClean="0">
                <a:solidFill>
                  <a:srgbClr val="0070C0"/>
                </a:solidFill>
              </a:rPr>
              <a:t>, Πρωτοβουλία και Παραγωγική μάθηση μέσω των τεχνών.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Δεξιότητες της επιστήμης και του νου: 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Μελέτη περιπτώσεων και επίλυση προβλημάτων, κατασκευές, παιχνίδια και  εφαρμογές 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Ψηφιακές δεξιότητες: </a:t>
            </a:r>
            <a:r>
              <a:rPr lang="el-GR" dirty="0" smtClean="0">
                <a:solidFill>
                  <a:srgbClr val="0070C0"/>
                </a:solidFill>
              </a:rPr>
              <a:t>Ψηφιακός </a:t>
            </a:r>
            <a:r>
              <a:rPr lang="el-GR" dirty="0" err="1" smtClean="0">
                <a:solidFill>
                  <a:srgbClr val="0070C0"/>
                </a:solidFill>
              </a:rPr>
              <a:t>γραμματισμός</a:t>
            </a:r>
            <a:r>
              <a:rPr lang="el-GR" dirty="0" smtClean="0">
                <a:solidFill>
                  <a:srgbClr val="0070C0"/>
                </a:solidFill>
              </a:rPr>
              <a:t> και χρήση ψηφιακών μέσων</a:t>
            </a:r>
            <a:r>
              <a:rPr lang="el-GR" b="1" dirty="0" smtClean="0">
                <a:solidFill>
                  <a:srgbClr val="0070C0"/>
                </a:solidFill>
              </a:rPr>
              <a:t>.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1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836712"/>
            <a:ext cx="7052601" cy="5289451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692696"/>
            <a:ext cx="7244622" cy="543346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764704"/>
            <a:ext cx="7148612" cy="53614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E7017"/>
                </a:solidFill>
              </a:rPr>
              <a:t>ΠΑΡΟΙΜΙΕΣ ΓΙΑ ΤΗΝ ΕΛΙΑ</a:t>
            </a:r>
            <a:endParaRPr lang="el-GR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2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68760"/>
            <a:ext cx="6476537" cy="485740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764704"/>
            <a:ext cx="7148612" cy="53614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0" y="692696"/>
            <a:ext cx="7244623" cy="543346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692696"/>
            <a:ext cx="7244622" cy="543346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E7017"/>
                </a:solidFill>
              </a:rPr>
              <a:t>Ο ΜΥΘΟΣ ΤΗΣ ΑΘΗΝΑΣ ΚΑΙ ΤΟΥ ΠΟΣΕΙΔΩΝΑ ΓΙΑ ΤΗΝ ΠΟΛΗ ΑΘΗΝΑ</a:t>
            </a:r>
            <a:endParaRPr lang="el-GR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2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090734" cy="5318051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7090734" cy="5318051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ΕΡΓΑΣΤΗΡΙΟ 1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b="1" dirty="0" smtClean="0">
              <a:solidFill>
                <a:srgbClr val="0E7017"/>
              </a:solidFill>
            </a:endParaRPr>
          </a:p>
          <a:p>
            <a:pPr algn="ctr">
              <a:buNone/>
            </a:pPr>
            <a:r>
              <a:rPr lang="el-GR" sz="4000" b="1" dirty="0" smtClean="0">
                <a:solidFill>
                  <a:srgbClr val="0E7017"/>
                </a:solidFill>
              </a:rPr>
              <a:t>Γνωριμία με το τοπικό οικοσύστημα , τον σχολικό μας κήπο.</a:t>
            </a:r>
            <a:endParaRPr lang="el-GR" sz="4000" dirty="0" smtClean="0">
              <a:solidFill>
                <a:srgbClr val="0E7017"/>
              </a:solidFill>
            </a:endParaRPr>
          </a:p>
          <a:p>
            <a:pPr>
              <a:buNone/>
            </a:pPr>
            <a:endParaRPr lang="el-GR" sz="4000" b="1" dirty="0" smtClean="0"/>
          </a:p>
          <a:p>
            <a:endParaRPr lang="el-GR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148612" cy="53614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E7017"/>
                </a:solidFill>
              </a:rPr>
              <a:t>&lt;&lt;ΤΟ ΔΑΣΟΣ ΤΗΣ </a:t>
            </a:r>
            <a:r>
              <a:rPr lang="el-GR" b="1" dirty="0" err="1" smtClean="0">
                <a:solidFill>
                  <a:srgbClr val="0E7017"/>
                </a:solidFill>
              </a:rPr>
              <a:t>ΑΓΑΠΗΣ&gt;&gt;ΠΑΡΑΜΥΘΙ</a:t>
            </a:r>
            <a:r>
              <a:rPr lang="el-GR" b="1" dirty="0" smtClean="0">
                <a:solidFill>
                  <a:srgbClr val="0E7017"/>
                </a:solidFill>
              </a:rPr>
              <a:t> </a:t>
            </a:r>
            <a:endParaRPr lang="el-GR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2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340633" cy="5505475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7282756" cy="546206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052601" cy="5289451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E7017"/>
                </a:solidFill>
              </a:rPr>
              <a:t>ΖΩΑ ,ΠΟΥΛΙΑ ΚΑΙ  </a:t>
            </a:r>
            <a:r>
              <a:rPr lang="el-GR" b="1" dirty="0" err="1" smtClean="0">
                <a:solidFill>
                  <a:srgbClr val="0E7017"/>
                </a:solidFill>
              </a:rPr>
              <a:t>ΠΡΟ΄Ι΄ΟΝΤΑ</a:t>
            </a:r>
            <a:r>
              <a:rPr lang="el-GR" b="1" dirty="0" smtClean="0">
                <a:solidFill>
                  <a:srgbClr val="0E7017"/>
                </a:solidFill>
              </a:rPr>
              <a:t>  ΤΟΥ ΔΑΣΟΥΣ</a:t>
            </a:r>
            <a:endParaRPr lang="el-GR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2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432912"/>
            <a:ext cx="6257669" cy="4693252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244622" cy="5433467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436644" cy="557748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7148612" cy="53614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E7017"/>
                </a:solidFill>
              </a:rPr>
              <a:t>ΚΙΝΔΥΝΟΙ ΤΩΝ ΔΑΣΩΝ</a:t>
            </a:r>
            <a:endParaRPr lang="el-GR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IMG_20230312_122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68760"/>
            <a:ext cx="6476537" cy="485740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ΕΡΓΑΣΤΗΡΙΟ 2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E7017"/>
                </a:solidFill>
              </a:rPr>
              <a:t>Τίτλος: </a:t>
            </a:r>
            <a:endParaRPr lang="el-GR" dirty="0" smtClean="0">
              <a:solidFill>
                <a:srgbClr val="0E7017"/>
              </a:solidFill>
            </a:endParaRPr>
          </a:p>
          <a:p>
            <a:pPr algn="ctr">
              <a:buNone/>
            </a:pPr>
            <a:endParaRPr lang="el-GR" b="1" dirty="0" smtClean="0">
              <a:solidFill>
                <a:srgbClr val="0E7017"/>
              </a:solidFill>
            </a:endParaRPr>
          </a:p>
          <a:p>
            <a:pPr algn="ctr">
              <a:buNone/>
            </a:pPr>
            <a:r>
              <a:rPr lang="el-GR" sz="4000" b="1" dirty="0" smtClean="0">
                <a:solidFill>
                  <a:srgbClr val="0E7017"/>
                </a:solidFill>
              </a:rPr>
              <a:t>Η ελιά ,το υγρό χρυσάφι της Μεσογείου .</a:t>
            </a:r>
            <a:endParaRPr lang="el-GR" sz="4000" dirty="0" smtClean="0">
              <a:solidFill>
                <a:srgbClr val="0E7017"/>
              </a:solidFill>
            </a:endParaRPr>
          </a:p>
          <a:p>
            <a:pPr>
              <a:buNone/>
            </a:pP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2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532654" cy="5649491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30312_123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148612" cy="53614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E7017"/>
                </a:solidFill>
              </a:rPr>
              <a:t>ΠΙΝΑΚΕΣ ΖΩΓΡΑΦΙΚΗΣ ΓΙΑ ΤΗΝ ΕΛΙΑ ,ΠΟΥ ΣΧΟΛΙΑΣΤΗΚΑΝ ΚΑΙ ΣΥΖΗΤΗΘΗΚΑΝ ΣΤΗΝ ΤΑΞΗ </a:t>
            </a:r>
            <a:endParaRPr lang="el-GR" sz="3200" b="1" dirty="0">
              <a:solidFill>
                <a:srgbClr val="0E7017"/>
              </a:solidFill>
            </a:endParaRPr>
          </a:p>
        </p:txBody>
      </p:sp>
      <p:pic>
        <p:nvPicPr>
          <p:cNvPr id="4" name="3 - Θέση περιεχομένου" descr="e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060" y="2348880"/>
            <a:ext cx="7816558" cy="3456384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ΓΡΟΤΕΣ ΜΑΖΕΥΟΥΝ ΕΛΙΕ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8050" y="507487"/>
            <a:ext cx="3428206" cy="614462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ΓΥΝΑΙΚΑ ΞΕΔΙΑΛΕΓΕΙ ΣΕ ΣΕΝΤΟΝΙ ΕΛΙΕ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491678" cy="5618759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ΛΑΙΟΜΑΖΩΜ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553678" cy="3528392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o_mazema_tis_elias_2-300x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754221" cy="4859312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92D050"/>
                </a:solidFill>
              </a:rPr>
              <a:t>ΕΡΓΑΣΤΗΡΙΟ 3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ctr">
              <a:buNone/>
            </a:pPr>
            <a:r>
              <a:rPr lang="el-GR" sz="4400" b="1" dirty="0" smtClean="0">
                <a:solidFill>
                  <a:srgbClr val="0E7017"/>
                </a:solidFill>
              </a:rPr>
              <a:t>Το Δασικό οικοσύστημα, ζώα, φυτά, προϊόντα, επαγγέλματα  .</a:t>
            </a:r>
            <a:endParaRPr lang="el-GR" sz="4400" dirty="0" smtClean="0">
              <a:solidFill>
                <a:srgbClr val="0E7017"/>
              </a:solidFill>
            </a:endParaRPr>
          </a:p>
          <a:p>
            <a:pPr algn="ctr">
              <a:buNone/>
            </a:pPr>
            <a:r>
              <a:rPr lang="el-GR" sz="4400" b="1" dirty="0" smtClean="0">
                <a:solidFill>
                  <a:srgbClr val="0E7017"/>
                </a:solidFill>
              </a:rPr>
              <a:t> </a:t>
            </a:r>
            <a:endParaRPr lang="el-GR" sz="4400" dirty="0" smtClean="0">
              <a:solidFill>
                <a:srgbClr val="0E7017"/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ΕΡΓΑΣΤΗΡΙΟ 4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0E7017"/>
                </a:solidFill>
              </a:rPr>
              <a:t>Καταστροφές και κίνδυνοι του φυσικού και ζωικού κόσμου των δασών . </a:t>
            </a:r>
            <a:endParaRPr lang="el-GR" sz="4000" dirty="0">
              <a:solidFill>
                <a:srgbClr val="0E7017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ΕΡΓΑΣΤΗΡΙΟ  5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4800" b="1" dirty="0" smtClean="0">
                <a:solidFill>
                  <a:srgbClr val="0E7017"/>
                </a:solidFill>
              </a:rPr>
              <a:t>Ανακύκλωση με υλικά του δάσους </a:t>
            </a:r>
            <a:r>
              <a:rPr lang="el-GR" sz="4400" b="1" dirty="0" smtClean="0">
                <a:solidFill>
                  <a:srgbClr val="0E7017"/>
                </a:solidFill>
              </a:rPr>
              <a:t>.</a:t>
            </a:r>
          </a:p>
          <a:p>
            <a:endParaRPr lang="el-GR" b="1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ΕΡΓΑΣΤΗΡΙΟ 6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l-GR" sz="4400" b="1" dirty="0" smtClean="0">
              <a:solidFill>
                <a:srgbClr val="0E7017"/>
              </a:solidFill>
            </a:endParaRPr>
          </a:p>
          <a:p>
            <a:pPr algn="ctr">
              <a:buNone/>
            </a:pPr>
            <a:r>
              <a:rPr lang="el-GR" sz="4400" b="1" dirty="0" smtClean="0">
                <a:solidFill>
                  <a:srgbClr val="0E7017"/>
                </a:solidFill>
              </a:rPr>
              <a:t>Λογοτεχνία και δάσος : παραμύθια, αινίγματα, γλωσσοδέτες. </a:t>
            </a:r>
            <a:endParaRPr lang="el-GR" sz="4400" dirty="0">
              <a:solidFill>
                <a:srgbClr val="0E7017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ΕΡΓΑΣΤΗΡΙΟ  7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l-GR" sz="5400" b="1" dirty="0" smtClean="0">
              <a:solidFill>
                <a:srgbClr val="0E7017"/>
              </a:solidFill>
            </a:endParaRPr>
          </a:p>
          <a:p>
            <a:pPr algn="ctr">
              <a:buNone/>
            </a:pPr>
            <a:r>
              <a:rPr lang="el-GR" sz="5400" b="1" dirty="0" smtClean="0">
                <a:solidFill>
                  <a:srgbClr val="0E7017"/>
                </a:solidFill>
              </a:rPr>
              <a:t>Αξιολόγηση, </a:t>
            </a:r>
            <a:r>
              <a:rPr lang="el-GR" sz="5400" b="1" dirty="0" err="1" smtClean="0">
                <a:solidFill>
                  <a:srgbClr val="0E7017"/>
                </a:solidFill>
              </a:rPr>
              <a:t>αναστοχασμός</a:t>
            </a:r>
            <a:endParaRPr lang="el-GR" sz="5400" dirty="0">
              <a:solidFill>
                <a:srgbClr val="0E7017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242</Words>
  <Application>Microsoft Office PowerPoint</Application>
  <PresentationFormat>Προβολή στην οθόνη (4:3)</PresentationFormat>
  <Paragraphs>40</Paragraphs>
  <Slides>46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Θέμα του Office</vt:lpstr>
      <vt:lpstr>2ο ΠΡΟΓΡΑΜΜΑ ΚΑΛΛΙΕΡΓΕΙΑΣ ΔΕΞΙΟΤΗΤΩΝ ΚΑΛΛΙΝΙΚΙΔΟΥ  ΣΑΠΦΩ (ΠΕ70) 3ο    ΔΗΜ. ΣΧ. ΧΑΛΑΣΤΡΑΣ ΤΑΞΗ Α΄ ΣΧΟΛΙΚΟ ΕΤΟΣ 2022-23</vt:lpstr>
      <vt:lpstr>  Δεξιότητες στόχευσης του εργαστηρίου   </vt:lpstr>
      <vt:lpstr>ΕΡΓΑΣΤΗΡΙΟ 1</vt:lpstr>
      <vt:lpstr>ΕΡΓΑΣΤΗΡΙΟ 2</vt:lpstr>
      <vt:lpstr>ΕΡΓΑΣΤΗΡΙΟ 3</vt:lpstr>
      <vt:lpstr>ΕΡΓΑΣΤΗΡΙΟ 4</vt:lpstr>
      <vt:lpstr>ΕΡΓΑΣΤΗΡΙΟ  5</vt:lpstr>
      <vt:lpstr>ΕΡΓΑΣΤΗΡΙΟ 6</vt:lpstr>
      <vt:lpstr>ΕΡΓΑΣΤΗΡΙΟ  7</vt:lpstr>
      <vt:lpstr>Αφού παρατηρήσαμε τα δέντρα και φυτά της αυλής μας, συζητήσαμε για τα είδη και καταγράψαμε μερικά από αυτά.  </vt:lpstr>
      <vt:lpstr>Διαφάνεια 11</vt:lpstr>
      <vt:lpstr>Διαφάνεια 12</vt:lpstr>
      <vt:lpstr>Διαφάνεια 13</vt:lpstr>
      <vt:lpstr>Αινίγματα για την ελιά. Στην αυλή ,μας υπάρχει ένας μικρός ελαιώνας και αποφασίσαμε να κάνουμε μια μικρή αφιέρωση  σ ΄ αυτό το πολύτιμο δέντρο.</vt:lpstr>
      <vt:lpstr>Διαφάνεια 15</vt:lpstr>
      <vt:lpstr>Διαφάνεια 16</vt:lpstr>
      <vt:lpstr>Διαφάνεια 17</vt:lpstr>
      <vt:lpstr>Διαφάνεια 18</vt:lpstr>
      <vt:lpstr>ΤΟ ΠΕΥΚΟ </vt:lpstr>
      <vt:lpstr>Διαφάνεια 20</vt:lpstr>
      <vt:lpstr>Διαφάνεια 21</vt:lpstr>
      <vt:lpstr>Διαφάνεια 22</vt:lpstr>
      <vt:lpstr>ΠΑΡΟΙΜΙΕΣ ΓΙΑ ΤΗΝ ΕΛΙΑ</vt:lpstr>
      <vt:lpstr>Διαφάνεια 24</vt:lpstr>
      <vt:lpstr>Διαφάνεια 25</vt:lpstr>
      <vt:lpstr>Διαφάνεια 26</vt:lpstr>
      <vt:lpstr>Ο ΜΥΘΟΣ ΤΗΣ ΑΘΗΝΑΣ ΚΑΙ ΤΟΥ ΠΟΣΕΙΔΩΝΑ ΓΙΑ ΤΗΝ ΠΟΛΗ ΑΘΗΝΑ</vt:lpstr>
      <vt:lpstr>Διαφάνεια 28</vt:lpstr>
      <vt:lpstr>Διαφάνεια 29</vt:lpstr>
      <vt:lpstr>Διαφάνεια 30</vt:lpstr>
      <vt:lpstr>&lt;&lt;ΤΟ ΔΑΣΟΣ ΤΗΣ ΑΓΑΠΗΣ&gt;&gt;ΠΑΡΑΜΥΘΙ </vt:lpstr>
      <vt:lpstr>Διαφάνεια 32</vt:lpstr>
      <vt:lpstr>Διαφάνεια 33</vt:lpstr>
      <vt:lpstr>Διαφάνεια 34</vt:lpstr>
      <vt:lpstr>ΖΩΑ ,ΠΟΥΛΙΑ ΚΑΙ  ΠΡΟ΄Ι΄ΟΝΤΑ  ΤΟΥ ΔΑΣΟΥΣ</vt:lpstr>
      <vt:lpstr>Διαφάνεια 36</vt:lpstr>
      <vt:lpstr>Διαφάνεια 37</vt:lpstr>
      <vt:lpstr>Διαφάνεια 38</vt:lpstr>
      <vt:lpstr>ΚΙΝΔΥΝΟΙ ΤΩΝ ΔΑΣΩΝ</vt:lpstr>
      <vt:lpstr>Διαφάνεια 40</vt:lpstr>
      <vt:lpstr>Διαφάνεια 41</vt:lpstr>
      <vt:lpstr>ΠΙΝΑΚΕΣ ΖΩΓΡΑΦΙΚΗΣ ΓΙΑ ΤΗΝ ΕΛΙΑ ,ΠΟΥ ΣΧΟΛΙΑΣΤΗΚΑΝ ΚΑΙ ΣΥΖΗΤΗΘΗΚΑΝ ΣΤΗΝ ΤΑΞΗ </vt:lpstr>
      <vt:lpstr>Διαφάνεια 43</vt:lpstr>
      <vt:lpstr>Διαφάνεια 44</vt:lpstr>
      <vt:lpstr>Διαφάνεια 45</vt:lpstr>
      <vt:lpstr>Διαφάνεια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ΚΑΛΛΙΕΡΓΕΙΑΣ ΔΕΞΙΟΤΗΤΩΝ ΚΑΛΛΙΝΙΚΙΔΟΥ  ΣΑΠΦΩ (ΠΕ70) 3ο    ΔΗΜ. ΣΧ. ΧΑΛΑΣΤΡΑΣ ΤΑΞΗ Α΄ ΣΧΟΛΙΚΟ ΕΤΟΣ 2022-23</dc:title>
  <dc:creator>Δημήτρης</dc:creator>
  <cp:lastModifiedBy>Δημήτρης</cp:lastModifiedBy>
  <cp:revision>37</cp:revision>
  <dcterms:created xsi:type="dcterms:W3CDTF">2023-03-12T11:05:30Z</dcterms:created>
  <dcterms:modified xsi:type="dcterms:W3CDTF">2023-03-12T12:22:31Z</dcterms:modified>
</cp:coreProperties>
</file>