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4" r:id="rId4"/>
    <p:sldId id="305" r:id="rId5"/>
    <p:sldId id="311" r:id="rId6"/>
    <p:sldId id="306" r:id="rId7"/>
    <p:sldId id="307" r:id="rId8"/>
    <p:sldId id="308" r:id="rId9"/>
    <p:sldId id="309" r:id="rId10"/>
    <p:sldId id="301" r:id="rId11"/>
    <p:sldId id="290" r:id="rId12"/>
    <p:sldId id="267" r:id="rId13"/>
    <p:sldId id="289" r:id="rId14"/>
    <p:sldId id="288" r:id="rId15"/>
    <p:sldId id="258" r:id="rId16"/>
    <p:sldId id="298" r:id="rId17"/>
    <p:sldId id="314" r:id="rId18"/>
    <p:sldId id="268" r:id="rId19"/>
    <p:sldId id="295" r:id="rId20"/>
    <p:sldId id="259" r:id="rId21"/>
    <p:sldId id="261" r:id="rId22"/>
    <p:sldId id="297" r:id="rId23"/>
    <p:sldId id="313" r:id="rId24"/>
    <p:sldId id="296" r:id="rId25"/>
    <p:sldId id="315" r:id="rId26"/>
    <p:sldId id="264" r:id="rId27"/>
    <p:sldId id="300" r:id="rId28"/>
    <p:sldId id="271" r:id="rId29"/>
    <p:sldId id="269" r:id="rId30"/>
    <p:sldId id="273" r:id="rId31"/>
    <p:sldId id="302" r:id="rId32"/>
    <p:sldId id="316" r:id="rId33"/>
    <p:sldId id="281" r:id="rId34"/>
    <p:sldId id="282" r:id="rId35"/>
    <p:sldId id="283" r:id="rId36"/>
    <p:sldId id="284" r:id="rId37"/>
    <p:sldId id="285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2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5/12/2022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5/12/2022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5/12/2022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5/12/2022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5/12/2022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5/12/2022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5/12/2022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5/12/2022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5/12/2022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5/12/2022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5/12/2022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5/12/2022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776864" cy="5832648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ΠΡΟΓΡΑΜΜΑ ΚΑΛΛΙΕΡΓΕΙΑΣ ΔΕΞΙΟΤΗΤΩΝ</a:t>
            </a:r>
            <a:endParaRPr lang="el-GR" dirty="0" smtClean="0">
              <a:solidFill>
                <a:srgbClr val="0070C0"/>
              </a:solidFill>
            </a:endParaRPr>
          </a:p>
          <a:p>
            <a:r>
              <a:rPr lang="el-GR" b="1" dirty="0" err="1" smtClean="0">
                <a:solidFill>
                  <a:srgbClr val="0070C0"/>
                </a:solidFill>
              </a:rPr>
              <a:t>ΚΑΛΛΙΝΙΚΙΔΟΥ</a:t>
            </a:r>
            <a:r>
              <a:rPr lang="el-GR" b="1" dirty="0" smtClean="0">
                <a:solidFill>
                  <a:srgbClr val="0070C0"/>
                </a:solidFill>
              </a:rPr>
              <a:t>  ΣΑΠΦΩ (</a:t>
            </a:r>
            <a:r>
              <a:rPr lang="el-GR" b="1" dirty="0" err="1" smtClean="0">
                <a:solidFill>
                  <a:srgbClr val="0070C0"/>
                </a:solidFill>
              </a:rPr>
              <a:t>ΠΕ70</a:t>
            </a:r>
            <a:r>
              <a:rPr lang="el-GR" b="1" dirty="0" smtClean="0">
                <a:solidFill>
                  <a:srgbClr val="0070C0"/>
                </a:solidFill>
              </a:rPr>
              <a:t>)</a:t>
            </a:r>
            <a:endParaRPr lang="el-GR" dirty="0" smtClean="0">
              <a:solidFill>
                <a:srgbClr val="0070C0"/>
              </a:solidFill>
            </a:endParaRPr>
          </a:p>
          <a:p>
            <a:r>
              <a:rPr lang="el-GR" b="1" dirty="0" smtClean="0">
                <a:solidFill>
                  <a:srgbClr val="0070C0"/>
                </a:solidFill>
              </a:rPr>
              <a:t>ΣΧΟΛΕΙΟ:</a:t>
            </a:r>
            <a:endParaRPr lang="el-GR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3</a:t>
            </a:r>
            <a:r>
              <a:rPr lang="el-GR" b="1" baseline="30000" dirty="0" smtClean="0">
                <a:solidFill>
                  <a:srgbClr val="0070C0"/>
                </a:solidFill>
              </a:rPr>
              <a:t>ο</a:t>
            </a:r>
            <a:r>
              <a:rPr lang="en-US" b="1" baseline="-25000" dirty="0" smtClean="0">
                <a:solidFill>
                  <a:srgbClr val="0070C0"/>
                </a:solidFill>
              </a:rPr>
              <a:t>    </a:t>
            </a:r>
            <a:r>
              <a:rPr lang="en-US" b="1" dirty="0" err="1" smtClean="0">
                <a:solidFill>
                  <a:srgbClr val="0070C0"/>
                </a:solidFill>
              </a:rPr>
              <a:t>ΔΗΜ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  <a:r>
              <a:rPr lang="en-US" b="1" dirty="0" err="1" smtClean="0">
                <a:solidFill>
                  <a:srgbClr val="0070C0"/>
                </a:solidFill>
              </a:rPr>
              <a:t>ΣΧ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  <a:r>
              <a:rPr lang="en-US" b="1" dirty="0" err="1" smtClean="0">
                <a:solidFill>
                  <a:srgbClr val="0070C0"/>
                </a:solidFill>
              </a:rPr>
              <a:t>ΧΑΛΑΣΤΡΑΣ</a:t>
            </a:r>
            <a:r>
              <a:rPr lang="en-US" b="1" dirty="0" smtClean="0">
                <a:solidFill>
                  <a:srgbClr val="0070C0"/>
                </a:solidFill>
              </a:rPr>
              <a:t>   </a:t>
            </a:r>
            <a:endParaRPr lang="el-GR" dirty="0" smtClean="0">
              <a:solidFill>
                <a:srgbClr val="0070C0"/>
              </a:solidFill>
            </a:endParaRPr>
          </a:p>
          <a:p>
            <a:endParaRPr lang="el-GR" dirty="0" smtClean="0">
              <a:solidFill>
                <a:srgbClr val="0070C0"/>
              </a:solidFill>
            </a:endParaRPr>
          </a:p>
          <a:p>
            <a:r>
              <a:rPr lang="el-GR" b="1" dirty="0" err="1" smtClean="0">
                <a:solidFill>
                  <a:srgbClr val="0070C0"/>
                </a:solidFill>
              </a:rPr>
              <a:t>ΣΧΟΛ</a:t>
            </a:r>
            <a:r>
              <a:rPr lang="el-GR" b="1" dirty="0" smtClean="0">
                <a:solidFill>
                  <a:srgbClr val="0070C0"/>
                </a:solidFill>
              </a:rPr>
              <a:t>. ΕΤΟΣ: 2022  - 2023</a:t>
            </a:r>
            <a:endParaRPr lang="el-GR" dirty="0" smtClean="0">
              <a:solidFill>
                <a:srgbClr val="0070C0"/>
              </a:solidFill>
            </a:endParaRPr>
          </a:p>
          <a:p>
            <a:r>
              <a:rPr lang="el-GR" b="1" dirty="0" smtClean="0">
                <a:solidFill>
                  <a:srgbClr val="0070C0"/>
                </a:solidFill>
              </a:rPr>
              <a:t>Θεματική</a:t>
            </a:r>
            <a:endParaRPr lang="el-GR" dirty="0" smtClean="0">
              <a:solidFill>
                <a:srgbClr val="0070C0"/>
              </a:solidFill>
            </a:endParaRPr>
          </a:p>
          <a:p>
            <a:r>
              <a:rPr lang="el-GR" b="1" dirty="0" smtClean="0">
                <a:solidFill>
                  <a:srgbClr val="0070C0"/>
                </a:solidFill>
              </a:rPr>
              <a:t>1 . ΖΩ    ΚΑΛΥΤΕΡΑ-</a:t>
            </a:r>
            <a:r>
              <a:rPr lang="el-GR" b="1" dirty="0" err="1" smtClean="0">
                <a:solidFill>
                  <a:srgbClr val="0070C0"/>
                </a:solidFill>
              </a:rPr>
              <a:t>ΕΥΖΗΝ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</a:p>
          <a:p>
            <a:r>
              <a:rPr lang="el-GR" b="1" dirty="0" err="1" smtClean="0">
                <a:solidFill>
                  <a:srgbClr val="0070C0"/>
                </a:solidFill>
              </a:rPr>
              <a:t>Υποθεματική</a:t>
            </a:r>
            <a:r>
              <a:rPr lang="el-GR" b="1" dirty="0" smtClean="0">
                <a:solidFill>
                  <a:srgbClr val="0070C0"/>
                </a:solidFill>
              </a:rPr>
              <a:t>:</a:t>
            </a:r>
            <a:endParaRPr lang="el-GR" dirty="0" smtClean="0">
              <a:solidFill>
                <a:srgbClr val="0070C0"/>
              </a:solidFill>
            </a:endParaRPr>
          </a:p>
          <a:p>
            <a:r>
              <a:rPr lang="el-GR" b="1" dirty="0" smtClean="0">
                <a:solidFill>
                  <a:srgbClr val="0070C0"/>
                </a:solidFill>
              </a:rPr>
              <a:t>ΥΓΕΙΑ -    ΔΙΑΤΡΟΦΗ</a:t>
            </a:r>
            <a:r>
              <a:rPr lang="el-GR" dirty="0" smtClean="0">
                <a:solidFill>
                  <a:srgbClr val="0070C0"/>
                </a:solidFill>
              </a:rPr>
              <a:t>…..</a:t>
            </a:r>
          </a:p>
          <a:p>
            <a:r>
              <a:rPr lang="el-GR" b="1" dirty="0" smtClean="0">
                <a:solidFill>
                  <a:srgbClr val="0070C0"/>
                </a:solidFill>
              </a:rPr>
              <a:t>ΒΑΘΜΙΔΑ/ΤΑΞΕΙΣ </a:t>
            </a:r>
            <a:endParaRPr lang="el-GR" dirty="0" smtClean="0">
              <a:solidFill>
                <a:srgbClr val="0070C0"/>
              </a:solidFill>
            </a:endParaRPr>
          </a:p>
          <a:p>
            <a:r>
              <a:rPr lang="el-GR" b="1" dirty="0" smtClean="0">
                <a:solidFill>
                  <a:srgbClr val="0070C0"/>
                </a:solidFill>
              </a:rPr>
              <a:t>(που προτείνονται)</a:t>
            </a:r>
            <a:endParaRPr lang="el-GR" dirty="0" smtClean="0">
              <a:solidFill>
                <a:srgbClr val="0070C0"/>
              </a:solidFill>
            </a:endParaRPr>
          </a:p>
          <a:p>
            <a:r>
              <a:rPr lang="el-GR" dirty="0" smtClean="0">
                <a:solidFill>
                  <a:srgbClr val="0070C0"/>
                </a:solidFill>
              </a:rPr>
              <a:t>     </a:t>
            </a:r>
            <a:r>
              <a:rPr lang="el-GR" b="1" dirty="0" err="1" smtClean="0">
                <a:solidFill>
                  <a:srgbClr val="0070C0"/>
                </a:solidFill>
              </a:rPr>
              <a:t>Α΄</a:t>
            </a:r>
            <a:endParaRPr lang="el-GR" dirty="0" smtClean="0">
              <a:solidFill>
                <a:srgbClr val="0070C0"/>
              </a:solidFill>
            </a:endParaRPr>
          </a:p>
          <a:p>
            <a:r>
              <a:rPr lang="el-GR" b="1" dirty="0" smtClean="0">
                <a:solidFill>
                  <a:srgbClr val="0070C0"/>
                </a:solidFill>
              </a:rPr>
              <a:t>Τίτλος:</a:t>
            </a:r>
            <a:endParaRPr lang="el-GR" dirty="0" smtClean="0">
              <a:solidFill>
                <a:srgbClr val="0070C0"/>
              </a:solidFill>
            </a:endParaRPr>
          </a:p>
          <a:p>
            <a:r>
              <a:rPr lang="el-GR" b="1" dirty="0" smtClean="0">
                <a:solidFill>
                  <a:srgbClr val="002060"/>
                </a:solidFill>
              </a:rPr>
              <a:t>Χτίζω γερό σώμα και γερά δόντια </a:t>
            </a:r>
            <a:r>
              <a:rPr lang="el-GR" b="1" dirty="0" smtClean="0">
                <a:solidFill>
                  <a:srgbClr val="0070C0"/>
                </a:solidFill>
              </a:rPr>
              <a:t>.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</a:rPr>
              <a:t>Ζωγραφίζω τα αγαπημένα μου φαγητά, βάζω Φ για τις φυτικές τροφές , Ζ για τις ζωικές και Ε για τις επεξεργασμένες.</a:t>
            </a:r>
            <a:endParaRPr lang="el-GR" sz="2800" b="1" dirty="0">
              <a:solidFill>
                <a:srgbClr val="002060"/>
              </a:solidFill>
            </a:endParaRPr>
          </a:p>
        </p:txBody>
      </p:sp>
      <p:pic>
        <p:nvPicPr>
          <p:cNvPr id="4" name="3 - Θέση περιεχομένου" descr="IMG_20221204_180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b="1" dirty="0" smtClean="0">
                <a:solidFill>
                  <a:srgbClr val="002060"/>
                </a:solidFill>
              </a:rPr>
              <a:t>Ζωγραφίζω τα αγαπημένα μου  φαγητά. Βάζω Φ για τα φυτικά , Ζ για τα Ζωικά και Ε  για τις επικίνδυνες ,επεξεργασμένες τροφές.</a:t>
            </a:r>
            <a:endParaRPr lang="el-GR" sz="2400" b="1" dirty="0">
              <a:solidFill>
                <a:srgbClr val="002060"/>
              </a:solidFill>
            </a:endParaRPr>
          </a:p>
        </p:txBody>
      </p:sp>
      <p:pic>
        <p:nvPicPr>
          <p:cNvPr id="4" name="3 - Θέση περιεχομένου" descr="IMG_20221204_180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21204_181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404664"/>
            <a:ext cx="6689717" cy="5721499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21204_1804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404664"/>
            <a:ext cx="7416824" cy="5721499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21204_180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476672"/>
            <a:ext cx="7920880" cy="5649491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C:\Users\Δημήτρης\Music\Desktop\ΦΩΤΟΓΡ.ΕΥ ΖΗΝ -ΔΙΑΤΡΟΦΗΣ\IMG_20221204_180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692696"/>
            <a:ext cx="6833733" cy="5433467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01608" cy="144016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2060"/>
                </a:solidFill>
              </a:rPr>
              <a:t>Η οικογένειά μου την ώρα του γεύματος. Κανόνες συμπεριφοράς στο τραπέζι.</a:t>
            </a:r>
            <a:endParaRPr lang="el-GR" sz="3200" b="1" dirty="0">
              <a:solidFill>
                <a:srgbClr val="002060"/>
              </a:solidFill>
            </a:endParaRPr>
          </a:p>
        </p:txBody>
      </p:sp>
      <p:pic>
        <p:nvPicPr>
          <p:cNvPr id="4" name="3 - Θέση περιεχομένου" descr="IMG_20221204_174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Δημήτρης\Music\Desktop\ΦΩΤΟΓΡ.ΕΥ ΖΗΝ -ΔΙΑΤΡΟΦΗΣ\IMG_20221205_154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920879" cy="5793507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21204_175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7776864" cy="5390059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3164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100" b="1" dirty="0" smtClean="0">
                <a:solidFill>
                  <a:srgbClr val="002060"/>
                </a:solidFill>
              </a:rPr>
              <a:t>Η Πυραμίδα της υγιεινής διατροφής.</a:t>
            </a:r>
            <a:br>
              <a:rPr lang="el-GR" sz="3100" b="1" dirty="0" smtClean="0">
                <a:solidFill>
                  <a:srgbClr val="002060"/>
                </a:solidFill>
              </a:rPr>
            </a:br>
            <a:r>
              <a:rPr lang="el-GR" sz="3100" b="1" dirty="0" smtClean="0">
                <a:solidFill>
                  <a:srgbClr val="002060"/>
                </a:solidFill>
              </a:rPr>
              <a:t>Διαγράψτε τις επικίνδυνες τροφές</a:t>
            </a:r>
            <a:r>
              <a:rPr lang="el-GR" sz="2700" b="1" dirty="0" smtClean="0">
                <a:solidFill>
                  <a:srgbClr val="002060"/>
                </a:solidFill>
              </a:rPr>
              <a:t>.</a:t>
            </a:r>
            <a:endParaRPr lang="el-GR" sz="2700" b="1" dirty="0">
              <a:solidFill>
                <a:srgbClr val="002060"/>
              </a:solidFill>
            </a:endParaRPr>
          </a:p>
        </p:txBody>
      </p:sp>
      <p:pic>
        <p:nvPicPr>
          <p:cNvPr id="4" name="3 - Θέση περιεχομένου" descr="IMG_20221204_174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endParaRPr lang="el-GR" dirty="0" smtClean="0"/>
          </a:p>
          <a:p>
            <a:r>
              <a:rPr lang="el-GR" b="1" dirty="0" smtClean="0">
                <a:solidFill>
                  <a:srgbClr val="0070C0"/>
                </a:solidFill>
              </a:rPr>
              <a:t>Δε</a:t>
            </a:r>
            <a:r>
              <a:rPr lang="en-US" b="1" dirty="0" err="1" smtClean="0">
                <a:solidFill>
                  <a:srgbClr val="0070C0"/>
                </a:solidFill>
              </a:rPr>
              <a:t>ξιότητες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στόχευσης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του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εργαστηρίου</a:t>
            </a:r>
            <a:endParaRPr lang="el-GR" dirty="0" smtClean="0">
              <a:solidFill>
                <a:srgbClr val="0070C0"/>
              </a:solidFill>
            </a:endParaRPr>
          </a:p>
          <a:p>
            <a:r>
              <a:rPr lang="el-GR" b="1" dirty="0" smtClean="0">
                <a:solidFill>
                  <a:srgbClr val="0070C0"/>
                </a:solidFill>
              </a:rPr>
              <a:t>Δεξιότητες  21ου Αιώνα: </a:t>
            </a:r>
            <a:r>
              <a:rPr lang="el-GR" dirty="0" smtClean="0">
                <a:solidFill>
                  <a:srgbClr val="0070C0"/>
                </a:solidFill>
              </a:rPr>
              <a:t>Επικοινωνία, Κριτική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Σκέψη, Συνεργασία και Δημιουργικότητα.</a:t>
            </a:r>
          </a:p>
          <a:p>
            <a:r>
              <a:rPr lang="el-GR" b="1" dirty="0" smtClean="0">
                <a:solidFill>
                  <a:srgbClr val="0070C0"/>
                </a:solidFill>
              </a:rPr>
              <a:t>Δεξιότητες ζωής: </a:t>
            </a:r>
            <a:r>
              <a:rPr lang="el-GR" dirty="0" smtClean="0">
                <a:solidFill>
                  <a:srgbClr val="0070C0"/>
                </a:solidFill>
              </a:rPr>
              <a:t>Κοινωνικές δεξιότητες,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Υπευθυνότητα, </a:t>
            </a:r>
            <a:r>
              <a:rPr lang="el-GR" dirty="0" err="1" smtClean="0">
                <a:solidFill>
                  <a:srgbClr val="0070C0"/>
                </a:solidFill>
              </a:rPr>
              <a:t>Ενσυναίσθηση</a:t>
            </a:r>
            <a:r>
              <a:rPr lang="el-GR" dirty="0" smtClean="0">
                <a:solidFill>
                  <a:srgbClr val="0070C0"/>
                </a:solidFill>
              </a:rPr>
              <a:t>, Πρωτοβουλία και Παραγωγική μάθηση μέσω των τεχνών.</a:t>
            </a:r>
          </a:p>
          <a:p>
            <a:r>
              <a:rPr lang="el-GR" b="1" dirty="0" smtClean="0">
                <a:solidFill>
                  <a:srgbClr val="0070C0"/>
                </a:solidFill>
              </a:rPr>
              <a:t>Δεξιότητες της επιστήμης και του νου: </a:t>
            </a:r>
            <a:endParaRPr lang="el-GR" dirty="0" smtClean="0">
              <a:solidFill>
                <a:srgbClr val="0070C0"/>
              </a:solidFill>
            </a:endParaRPr>
          </a:p>
          <a:p>
            <a:r>
              <a:rPr lang="el-GR" dirty="0" smtClean="0">
                <a:solidFill>
                  <a:srgbClr val="0070C0"/>
                </a:solidFill>
              </a:rPr>
              <a:t>Μελέτη περιπτώσεων και επίλυση προβλημάτων, κατασκευές, παιχνίδια και  εφαρμογές .</a:t>
            </a:r>
          </a:p>
          <a:p>
            <a:r>
              <a:rPr lang="el-GR" b="1" dirty="0" smtClean="0">
                <a:solidFill>
                  <a:srgbClr val="0070C0"/>
                </a:solidFill>
              </a:rPr>
              <a:t>Ψηφιακές δεξιότητες: </a:t>
            </a:r>
            <a:r>
              <a:rPr lang="el-GR" dirty="0" smtClean="0">
                <a:solidFill>
                  <a:srgbClr val="0070C0"/>
                </a:solidFill>
              </a:rPr>
              <a:t>Ψηφιακός </a:t>
            </a:r>
            <a:r>
              <a:rPr lang="el-GR" dirty="0" err="1" smtClean="0">
                <a:solidFill>
                  <a:srgbClr val="0070C0"/>
                </a:solidFill>
              </a:rPr>
              <a:t>γραμματισμός</a:t>
            </a:r>
            <a:r>
              <a:rPr lang="el-GR" dirty="0" smtClean="0">
                <a:solidFill>
                  <a:srgbClr val="0070C0"/>
                </a:solidFill>
              </a:rPr>
              <a:t> και χρήση ψηφιακών μέσων</a:t>
            </a:r>
            <a:r>
              <a:rPr lang="el-GR" b="1" dirty="0" smtClean="0">
                <a:solidFill>
                  <a:srgbClr val="0070C0"/>
                </a:solidFill>
              </a:rPr>
              <a:t>.</a:t>
            </a:r>
            <a:endParaRPr lang="el-GR" dirty="0" smtClean="0">
              <a:solidFill>
                <a:srgbClr val="0070C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IMG_20221204_173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3" y="920915"/>
            <a:ext cx="6041645" cy="5205248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21204_174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88640"/>
            <a:ext cx="6545700" cy="5937523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002060"/>
                </a:solidFill>
              </a:rPr>
              <a:t>Από ποιες χώρες προέρχονται τα αγαπημένα μας φαγητά .</a:t>
            </a:r>
            <a:endParaRPr lang="el-GR" sz="3600" b="1" dirty="0">
              <a:solidFill>
                <a:srgbClr val="002060"/>
              </a:solidFill>
            </a:endParaRPr>
          </a:p>
        </p:txBody>
      </p:sp>
      <p:pic>
        <p:nvPicPr>
          <p:cNvPr id="4" name="3 - Θέση περιεχομένου" descr="IMG_20221204_1746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Δημήτρης\Downloads\IMG_20221205_154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332656"/>
            <a:ext cx="7560840" cy="5793507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100" b="1" dirty="0" smtClean="0">
                <a:solidFill>
                  <a:srgbClr val="002060"/>
                </a:solidFill>
              </a:rPr>
              <a:t>Τροφές που χτίζουν και που χαλάνε τα δόντια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3 - Θέση περιεχομένου" descr="IMG_20221204_174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21204_1743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404664"/>
            <a:ext cx="6833732" cy="5721499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21204_174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416823" cy="5361459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Πρωτεΐνες ,Υδατάνθρακες, Βιταμίνες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4" name="3 - Θέση περιεχομένου" descr="IMG_20221204_1752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21204_175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272807" cy="5577483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21204_175132_BURST001_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875853"/>
            <a:ext cx="7632848" cy="5361459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ΕΡΓΑΣΤΗΡΙΟ 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l-GR" b="1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ea typeface="Times New Roman"/>
                <a:cs typeface="Calibri"/>
              </a:rPr>
              <a:t>Τίτλος :</a:t>
            </a:r>
            <a:r>
              <a:rPr lang="el-GR" b="1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ea typeface="Calibri"/>
                <a:cs typeface="Calibri"/>
              </a:rPr>
              <a:t> </a:t>
            </a:r>
            <a:endParaRPr lang="el-GR" dirty="0" smtClean="0">
              <a:solidFill>
                <a:srgbClr val="0070C0"/>
              </a:solidFill>
              <a:uFill>
                <a:solidFill>
                  <a:srgbClr val="000000"/>
                </a:solidFill>
              </a:uFill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l-GR" b="1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ea typeface="Times New Roman"/>
                <a:cs typeface="Calibri"/>
              </a:rPr>
              <a:t>Η αξία της σωστής διατροφής , ποιες τροφές είναι χρήσιμες και ποιες πρέπει να αποφεύγουμε, η προέλευση των τροφών. </a:t>
            </a:r>
            <a:endParaRPr lang="el-GR" dirty="0" smtClean="0">
              <a:solidFill>
                <a:srgbClr val="0070C0"/>
              </a:solidFill>
              <a:uFill>
                <a:solidFill>
                  <a:srgbClr val="000000"/>
                </a:solidFill>
              </a:uFill>
              <a:ea typeface="Calibri"/>
              <a:cs typeface="Calibri"/>
            </a:endParaRPr>
          </a:p>
          <a:p>
            <a:pPr>
              <a:lnSpc>
                <a:spcPct val="115000"/>
              </a:lnSpc>
            </a:pPr>
            <a:endParaRPr lang="el-GR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libri"/>
              <a:cs typeface="Calibri"/>
            </a:endParaRPr>
          </a:p>
          <a:p>
            <a:endParaRPr lang="el-GR" dirty="0"/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221204_175426_BURST001_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7200799" cy="5361459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ΠΙΝΑΚΕΣ ΜΕ ΕΙΚΟΝΕΣ ΔΕΙΠΝΟΥ Ή ΓΕΥΜΑΤΟΣ ΓΙΑ ΣΥΖΗΤΗΣΗ</a:t>
            </a:r>
            <a:endParaRPr lang="el-GR" dirty="0"/>
          </a:p>
        </p:txBody>
      </p:sp>
      <p:pic>
        <p:nvPicPr>
          <p:cNvPr id="4" name="3 - Θέση περιεχομένου" descr="The_Last_Supper_Restored_Da_Vin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57936"/>
            <a:ext cx="8229600" cy="3810490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Δημήτρης\Music\Desktop\προγραμματα Εργαστηρίων Δεξιοτήτων 2022-23\ΠΙΝΑΚΕΣ ΜΕ ΕΙΚΟΝΕΣ ΦΑΓΗΤΟΥ\ΕΧΟΥΜΕ ΓΙΑΟΥΡΤΙ ΚΑΙ ΓΑΛΑ ΦΡΕΣΚΟ ΘΕΟΦΙΛΟ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3302"/>
          <a:stretch>
            <a:fillRect/>
          </a:stretch>
        </p:blipFill>
        <p:spPr bwMode="auto">
          <a:xfrm>
            <a:off x="297379" y="260648"/>
            <a:ext cx="8603749" cy="6264696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ΘΕΟΦΙΛΟΣ ΓΙΟΡΤΗ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2311"/>
            <a:ext cx="8229600" cy="3921741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ΟΥΛΟΥΡΟΠΟΩΛΗΣ ΘΕΟΦΙΛΟ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5298" y="682050"/>
            <a:ext cx="8604669" cy="5051206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ΤΟ ΓΕΥΜΑ ΤΩΝ ΒΑΡΚΑΡΗΔΩΝ ΡΕΝΟΥΑ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7092280" cy="5237376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ΟΙ ΠΑΣΧΑΛΙΝΕΣ ΚΟΥΛΟΥΡΕΣ ΘΕΟΦΙΛΟ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7885" y="836712"/>
            <a:ext cx="8225335" cy="4320480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Van_Gogh_ΟΙ ΠΑΤΑΤΟΦΑΓΟΙ-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956" y="1340768"/>
            <a:ext cx="6952444" cy="5231714"/>
          </a:xfrm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ΕΡΓΑΣΤΗΡΙΟ 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 smtClean="0"/>
              <a:t> </a:t>
            </a:r>
            <a:r>
              <a:rPr lang="el-GR" b="1" dirty="0" smtClean="0">
                <a:solidFill>
                  <a:srgbClr val="0070C0"/>
                </a:solidFill>
              </a:rPr>
              <a:t>Τίτλος : </a:t>
            </a:r>
            <a:endParaRPr lang="el-GR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K</a:t>
            </a:r>
            <a:r>
              <a:rPr lang="el-GR" b="1" dirty="0" err="1" smtClean="0">
                <a:solidFill>
                  <a:srgbClr val="0070C0"/>
                </a:solidFill>
              </a:rPr>
              <a:t>ανόνες</a:t>
            </a:r>
            <a:r>
              <a:rPr lang="el-GR" b="1" dirty="0" smtClean="0">
                <a:solidFill>
                  <a:srgbClr val="0070C0"/>
                </a:solidFill>
              </a:rPr>
              <a:t> συμπεριφοράς στο τραπέζι .</a:t>
            </a:r>
            <a:endParaRPr lang="el-GR" dirty="0" smtClean="0">
              <a:solidFill>
                <a:srgbClr val="0070C0"/>
              </a:solidFill>
            </a:endParaRPr>
          </a:p>
          <a:p>
            <a:pPr algn="ctr"/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ΕΡΓΑΣΤΗΡΙΟ 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0070C0"/>
                </a:solidFill>
              </a:rPr>
              <a:t>Τίτλος: </a:t>
            </a:r>
            <a:endParaRPr lang="el-GR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l-GR" b="1" dirty="0" smtClean="0">
                <a:solidFill>
                  <a:srgbClr val="0070C0"/>
                </a:solidFill>
              </a:rPr>
              <a:t>Η θρεπτική αξία φρούτων , λαχανικών , οσπρίων και ξηρών καρπών.</a:t>
            </a:r>
            <a:endParaRPr lang="el-GR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l-GR" b="1" dirty="0" smtClean="0">
                <a:solidFill>
                  <a:srgbClr val="0070C0"/>
                </a:solidFill>
              </a:rPr>
              <a:t> </a:t>
            </a:r>
            <a:endParaRPr lang="el-GR" dirty="0" smtClean="0">
              <a:solidFill>
                <a:srgbClr val="0070C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ΕΡΓΑΣΤΗΡΙΟ 4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0070C0"/>
                </a:solidFill>
              </a:rPr>
              <a:t>Τίτλος:</a:t>
            </a:r>
          </a:p>
          <a:p>
            <a:pPr algn="ctr">
              <a:buNone/>
            </a:pPr>
            <a:r>
              <a:rPr lang="el-GR" b="1" dirty="0" smtClean="0">
                <a:solidFill>
                  <a:srgbClr val="0070C0"/>
                </a:solidFill>
              </a:rPr>
              <a:t>Η θρεπτική αξία πρωτεϊνών και υδατανθράκων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ΕΡΓΑΣΤΗΡΙΟ 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0070C0"/>
                </a:solidFill>
              </a:rPr>
              <a:t>Τίτλος:</a:t>
            </a:r>
            <a:endParaRPr lang="el-GR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l-GR" b="1" dirty="0" smtClean="0">
                <a:solidFill>
                  <a:srgbClr val="0070C0"/>
                </a:solidFill>
              </a:rPr>
              <a:t>Διατροφική πυραμίδα -ομάδες τροφίμων και η αξία του νερού στη διατροφή μας .</a:t>
            </a:r>
            <a:endParaRPr lang="el-GR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l-GR" b="1" dirty="0" smtClean="0"/>
          </a:p>
          <a:p>
            <a:endParaRPr lang="el-GR" dirty="0"/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ΕΡΓΑΣΤΗΡΙΟ 6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0070C0"/>
                </a:solidFill>
              </a:rPr>
              <a:t>Τίτλος</a:t>
            </a:r>
          </a:p>
          <a:p>
            <a:pPr algn="ctr">
              <a:buNone/>
            </a:pPr>
            <a:r>
              <a:rPr lang="el-GR" b="1" dirty="0" smtClean="0">
                <a:solidFill>
                  <a:srgbClr val="0070C0"/>
                </a:solidFill>
              </a:rPr>
              <a:t>Διατροφή μεσογειακή, τι σημαίνει και σύγκριση με τη διατροφή </a:t>
            </a:r>
          </a:p>
          <a:p>
            <a:pPr algn="ctr">
              <a:buNone/>
            </a:pPr>
            <a:r>
              <a:rPr lang="el-GR" b="1" dirty="0" smtClean="0">
                <a:solidFill>
                  <a:srgbClr val="0070C0"/>
                </a:solidFill>
              </a:rPr>
              <a:t>άλλων λαών. </a:t>
            </a:r>
            <a:endParaRPr lang="el-G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ΕΡΓΑΣΤΗΡΙΟ 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0070C0"/>
                </a:solidFill>
              </a:rPr>
              <a:t>Τίτλος: </a:t>
            </a:r>
          </a:p>
          <a:p>
            <a:pPr algn="ctr">
              <a:buNone/>
            </a:pPr>
            <a:r>
              <a:rPr lang="el-GR" b="1" dirty="0" smtClean="0">
                <a:solidFill>
                  <a:srgbClr val="0070C0"/>
                </a:solidFill>
              </a:rPr>
              <a:t>Στοματική  υγιεινή και </a:t>
            </a:r>
          </a:p>
          <a:p>
            <a:pPr>
              <a:buNone/>
            </a:pPr>
            <a:endParaRPr lang="el-GR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l-GR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l-GR" b="1" dirty="0" smtClean="0">
                <a:solidFill>
                  <a:srgbClr val="0070C0"/>
                </a:solidFill>
              </a:rPr>
              <a:t>Αξιολόγηση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 </a:t>
            </a:r>
            <a:endParaRPr lang="el-GR" b="1" dirty="0" smtClean="0">
              <a:solidFill>
                <a:srgbClr val="0070C0"/>
              </a:solidFill>
            </a:endParaRPr>
          </a:p>
          <a:p>
            <a:endParaRPr lang="el-GR" b="1" dirty="0"/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319</Words>
  <Application>Microsoft Office PowerPoint</Application>
  <PresentationFormat>Προβολή στην οθόνη (4:3)</PresentationFormat>
  <Paragraphs>59</Paragraphs>
  <Slides>37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Θέμα του Office</vt:lpstr>
      <vt:lpstr>Διαφάνεια 1</vt:lpstr>
      <vt:lpstr>Διαφάνεια 2</vt:lpstr>
      <vt:lpstr>ΕΡΓΑΣΤΗΡΙΟ 1</vt:lpstr>
      <vt:lpstr>ΕΡΓΑΣΤΗΡΙΟ 2</vt:lpstr>
      <vt:lpstr>ΕΡΓΑΣΤΗΡΙΟ 3</vt:lpstr>
      <vt:lpstr>ΕΡΓΑΣΤΗΡΙΟ 4</vt:lpstr>
      <vt:lpstr>ΕΡΓΑΣΤΗΡΙΟ 5</vt:lpstr>
      <vt:lpstr>ΕΡΓΑΣΤΗΡΙΟ 6</vt:lpstr>
      <vt:lpstr>ΕΡΓΑΣΤΗΡΙΟ 7</vt:lpstr>
      <vt:lpstr>Ζωγραφίζω τα αγαπημένα μου φαγητά, βάζω Φ για τις φυτικές τροφές , Ζ για τις ζωικές και Ε για τις επεξεργασμένες.</vt:lpstr>
      <vt:lpstr>Ζωγραφίζω τα αγαπημένα μου  φαγητά. Βάζω Φ για τα φυτικά , Ζ για τα Ζωικά και Ε  για τις επικίνδυνες ,επεξεργασμένες τροφές.</vt:lpstr>
      <vt:lpstr>Διαφάνεια 12</vt:lpstr>
      <vt:lpstr>Διαφάνεια 13</vt:lpstr>
      <vt:lpstr>Διαφάνεια 14</vt:lpstr>
      <vt:lpstr>Διαφάνεια 15</vt:lpstr>
      <vt:lpstr>Η οικογένειά μου την ώρα του γεύματος. Κανόνες συμπεριφοράς στο τραπέζι.</vt:lpstr>
      <vt:lpstr>Διαφάνεια 17</vt:lpstr>
      <vt:lpstr>Διαφάνεια 18</vt:lpstr>
      <vt:lpstr>Η Πυραμίδα της υγιεινής διατροφής. Διαγράψτε τις επικίνδυνες τροφές.</vt:lpstr>
      <vt:lpstr>Διαφάνεια 20</vt:lpstr>
      <vt:lpstr>Διαφάνεια 21</vt:lpstr>
      <vt:lpstr>Από ποιες χώρες προέρχονται τα αγαπημένα μας φαγητά .</vt:lpstr>
      <vt:lpstr>Διαφάνεια 23</vt:lpstr>
      <vt:lpstr>Τροφές που χτίζουν και που χαλάνε τα δόντια.</vt:lpstr>
      <vt:lpstr>Διαφάνεια 25</vt:lpstr>
      <vt:lpstr>Διαφάνεια 26</vt:lpstr>
      <vt:lpstr>Πρωτεΐνες ,Υδατάνθρακες, Βιταμίνες</vt:lpstr>
      <vt:lpstr>Διαφάνεια 28</vt:lpstr>
      <vt:lpstr>Διαφάνεια 29</vt:lpstr>
      <vt:lpstr>Διαφάνεια 30</vt:lpstr>
      <vt:lpstr>ΠΙΝΑΚΕΣ ΜΕ ΕΙΚΟΝΕΣ ΔΕΙΠΝΟΥ Ή ΓΕΥΜΑΤΟΣ ΓΙΑ ΣΥΖΗΤΗΣΗ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Δημήτρης</dc:creator>
  <cp:lastModifiedBy>Δημήτρης</cp:lastModifiedBy>
  <cp:revision>65</cp:revision>
  <dcterms:created xsi:type="dcterms:W3CDTF">2022-12-04T18:47:14Z</dcterms:created>
  <dcterms:modified xsi:type="dcterms:W3CDTF">2022-12-05T14:52:56Z</dcterms:modified>
</cp:coreProperties>
</file>