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sldIdLst>
    <p:sldId id="256" r:id="rId2"/>
    <p:sldId id="269" r:id="rId3"/>
    <p:sldId id="258" r:id="rId4"/>
    <p:sldId id="266" r:id="rId5"/>
    <p:sldId id="260" r:id="rId6"/>
    <p:sldId id="262" r:id="rId7"/>
    <p:sldId id="277" r:id="rId8"/>
    <p:sldId id="273" r:id="rId9"/>
    <p:sldId id="278" r:id="rId10"/>
    <p:sldId id="274" r:id="rId11"/>
    <p:sldId id="275" r:id="rId12"/>
    <p:sldId id="276" r:id="rId13"/>
    <p:sldId id="272" r:id="rId14"/>
    <p:sldId id="268" r:id="rId15"/>
    <p:sldId id="267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9285FFFE-D134-4C8F-BA92-6543394F8313}">
          <p14:sldIdLst>
            <p14:sldId id="256"/>
            <p14:sldId id="269"/>
            <p14:sldId id="258"/>
          </p14:sldIdLst>
        </p14:section>
        <p14:section name="Ενότητα χωρίς τίτλο" id="{DABB3A04-1553-4521-BF65-EA5481AD4E6D}">
          <p14:sldIdLst>
            <p14:sldId id="266"/>
            <p14:sldId id="260"/>
            <p14:sldId id="262"/>
            <p14:sldId id="277"/>
            <p14:sldId id="273"/>
            <p14:sldId id="278"/>
            <p14:sldId id="274"/>
            <p14:sldId id="275"/>
            <p14:sldId id="276"/>
            <p14:sldId id="272"/>
            <p14:sldId id="268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44" d="100"/>
          <a:sy n="44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FC98A-6AA3-42D2-93C5-B9163A5A0DBD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15F4C8D-5FBF-4ED6-B40C-AA4465ED98C2}">
      <dgm:prSet phldrT="[Κείμενο]"/>
      <dgm:spPr/>
      <dgm:t>
        <a:bodyPr/>
        <a:lstStyle/>
        <a:p>
          <a:r>
            <a:rPr lang="el-GR" dirty="0"/>
            <a:t>Όραμα του σχολείου</a:t>
          </a:r>
        </a:p>
      </dgm:t>
    </dgm:pt>
    <dgm:pt modelId="{4DAC4E5D-8A21-4F20-AEA7-9E571B4E5F9C}" type="parTrans" cxnId="{CC0C150A-F6E6-4C87-96FD-CF365FB8A738}">
      <dgm:prSet/>
      <dgm:spPr/>
      <dgm:t>
        <a:bodyPr/>
        <a:lstStyle/>
        <a:p>
          <a:endParaRPr lang="el-GR"/>
        </a:p>
      </dgm:t>
    </dgm:pt>
    <dgm:pt modelId="{82BDCFED-5C30-43CD-8EEB-D0A59E1B52BD}" type="sibTrans" cxnId="{CC0C150A-F6E6-4C87-96FD-CF365FB8A738}">
      <dgm:prSet/>
      <dgm:spPr/>
      <dgm:t>
        <a:bodyPr/>
        <a:lstStyle/>
        <a:p>
          <a:endParaRPr lang="el-GR"/>
        </a:p>
      </dgm:t>
    </dgm:pt>
    <dgm:pt modelId="{5F6B538B-6463-4CEF-926B-A5DD9CE778E5}">
      <dgm:prSet phldrT="[Κείμενο]"/>
      <dgm:spPr/>
      <dgm:t>
        <a:bodyPr/>
        <a:lstStyle/>
        <a:p>
          <a:r>
            <a:rPr lang="el-GR" dirty="0"/>
            <a:t>Ενδυνάμωση μετά την πανδημία</a:t>
          </a:r>
        </a:p>
        <a:p>
          <a:r>
            <a:rPr lang="el-GR" dirty="0"/>
            <a:t>(λόγω απωλειών, εγκλεισμού, εξ αποστάσεως εκπαίδευση)</a:t>
          </a:r>
        </a:p>
      </dgm:t>
    </dgm:pt>
    <dgm:pt modelId="{3DD856EB-F6B4-4B89-AA8A-FF64DB8BE5B7}" type="parTrans" cxnId="{EDAB9174-1A20-43CA-9A30-CAA1092C7178}">
      <dgm:prSet/>
      <dgm:spPr/>
      <dgm:t>
        <a:bodyPr/>
        <a:lstStyle/>
        <a:p>
          <a:endParaRPr lang="el-GR"/>
        </a:p>
      </dgm:t>
    </dgm:pt>
    <dgm:pt modelId="{041A4D42-54CF-4F22-9DEA-7E4E647994F4}" type="sibTrans" cxnId="{EDAB9174-1A20-43CA-9A30-CAA1092C7178}">
      <dgm:prSet/>
      <dgm:spPr/>
      <dgm:t>
        <a:bodyPr/>
        <a:lstStyle/>
        <a:p>
          <a:endParaRPr lang="el-GR"/>
        </a:p>
      </dgm:t>
    </dgm:pt>
    <dgm:pt modelId="{51979484-E6DA-418F-BD04-E01C4738360B}">
      <dgm:prSet phldrT="[Κείμενο]"/>
      <dgm:spPr/>
      <dgm:t>
        <a:bodyPr/>
        <a:lstStyle/>
        <a:p>
          <a:r>
            <a:rPr lang="el-GR" dirty="0"/>
            <a:t>Αντιμετώπιση  θεμάτων παιδιών που ζουν  σε πλαίσιο «υψηλού» κινδύνου (συνθήκες φτώχειας, χρήστες γονείς, φυσικές καταστροφές, πόλεμος, μετανάστευση)</a:t>
          </a:r>
        </a:p>
      </dgm:t>
    </dgm:pt>
    <dgm:pt modelId="{2EB64EAB-6897-4D76-BB29-5CC604AFB285}" type="parTrans" cxnId="{18626EBC-F0A7-4969-B4AB-DAF243C19FA8}">
      <dgm:prSet/>
      <dgm:spPr/>
      <dgm:t>
        <a:bodyPr/>
        <a:lstStyle/>
        <a:p>
          <a:endParaRPr lang="el-GR"/>
        </a:p>
      </dgm:t>
    </dgm:pt>
    <dgm:pt modelId="{0E517348-7B6F-4551-94CC-0AC8D440CF38}" type="sibTrans" cxnId="{18626EBC-F0A7-4969-B4AB-DAF243C19FA8}">
      <dgm:prSet/>
      <dgm:spPr/>
      <dgm:t>
        <a:bodyPr/>
        <a:lstStyle/>
        <a:p>
          <a:endParaRPr lang="el-GR"/>
        </a:p>
      </dgm:t>
    </dgm:pt>
    <dgm:pt modelId="{0D0A7AEC-3508-40E8-AE43-C38C544410E1}">
      <dgm:prSet phldrT="[Κείμενο]"/>
      <dgm:spPr/>
      <dgm:t>
        <a:bodyPr/>
        <a:lstStyle/>
        <a:p>
          <a:r>
            <a:rPr lang="el-GR" dirty="0"/>
            <a:t>Προσωπική και επαγγελματική εξέλιξη των εκπαιδευτικών</a:t>
          </a:r>
        </a:p>
      </dgm:t>
    </dgm:pt>
    <dgm:pt modelId="{1DCC5A66-06DE-4F40-AF18-0DFA75E904B3}" type="parTrans" cxnId="{7DCE2D1B-D147-4607-9F09-7F38CAF062E6}">
      <dgm:prSet/>
      <dgm:spPr/>
      <dgm:t>
        <a:bodyPr/>
        <a:lstStyle/>
        <a:p>
          <a:endParaRPr lang="el-GR"/>
        </a:p>
      </dgm:t>
    </dgm:pt>
    <dgm:pt modelId="{C9339368-3C89-4870-9FC4-DE537C02A2C9}" type="sibTrans" cxnId="{7DCE2D1B-D147-4607-9F09-7F38CAF062E6}">
      <dgm:prSet/>
      <dgm:spPr/>
      <dgm:t>
        <a:bodyPr/>
        <a:lstStyle/>
        <a:p>
          <a:endParaRPr lang="el-GR"/>
        </a:p>
      </dgm:t>
    </dgm:pt>
    <dgm:pt modelId="{455B4362-BC22-40EE-89A9-BA560395AEC2}">
      <dgm:prSet phldrT="[Κείμενο]"/>
      <dgm:spPr/>
      <dgm:t>
        <a:bodyPr/>
        <a:lstStyle/>
        <a:p>
          <a:endParaRPr lang="el-GR"/>
        </a:p>
      </dgm:t>
    </dgm:pt>
    <dgm:pt modelId="{DE093039-CF84-47E5-B779-4E276E6CD6F8}" type="parTrans" cxnId="{0E87470D-1B11-4C3B-A6DF-CAF3746F79BA}">
      <dgm:prSet/>
      <dgm:spPr/>
      <dgm:t>
        <a:bodyPr/>
        <a:lstStyle/>
        <a:p>
          <a:endParaRPr lang="el-GR"/>
        </a:p>
      </dgm:t>
    </dgm:pt>
    <dgm:pt modelId="{DC094FD5-BF6B-48FA-9F01-3FEB8D78A7F1}" type="sibTrans" cxnId="{0E87470D-1B11-4C3B-A6DF-CAF3746F79BA}">
      <dgm:prSet/>
      <dgm:spPr/>
      <dgm:t>
        <a:bodyPr/>
        <a:lstStyle/>
        <a:p>
          <a:endParaRPr lang="el-GR"/>
        </a:p>
      </dgm:t>
    </dgm:pt>
    <dgm:pt modelId="{8E5AA6B4-DF2A-4664-BEBF-119D945A34C5}" type="pres">
      <dgm:prSet presAssocID="{D78FC98A-6AA3-42D2-93C5-B9163A5A0DBD}" presName="matrix" presStyleCnt="0">
        <dgm:presLayoutVars>
          <dgm:chMax val="1"/>
          <dgm:dir/>
          <dgm:resizeHandles val="exact"/>
        </dgm:presLayoutVars>
      </dgm:prSet>
      <dgm:spPr/>
    </dgm:pt>
    <dgm:pt modelId="{2BDE5B88-9E0E-46F0-8B7C-774C84E11848}" type="pres">
      <dgm:prSet presAssocID="{D78FC98A-6AA3-42D2-93C5-B9163A5A0DBD}" presName="diamond" presStyleLbl="bgShp" presStyleIdx="0" presStyleCnt="1" custScaleX="161387" custLinFactNeighborX="22514" custLinFactNeighborY="3557"/>
      <dgm:spPr/>
    </dgm:pt>
    <dgm:pt modelId="{20179BBB-80E7-4795-9835-DE532EF9AC00}" type="pres">
      <dgm:prSet presAssocID="{D78FC98A-6AA3-42D2-93C5-B9163A5A0DBD}" presName="quad1" presStyleLbl="node1" presStyleIdx="0" presStyleCnt="4" custScaleY="73044" custLinFactNeighborX="-40571" custLinFactNeighborY="-10604">
        <dgm:presLayoutVars>
          <dgm:chMax val="0"/>
          <dgm:chPref val="0"/>
          <dgm:bulletEnabled val="1"/>
        </dgm:presLayoutVars>
      </dgm:prSet>
      <dgm:spPr/>
    </dgm:pt>
    <dgm:pt modelId="{992E5ECD-F6AC-428A-B11F-B1C31FDDE710}" type="pres">
      <dgm:prSet presAssocID="{D78FC98A-6AA3-42D2-93C5-B9163A5A0DBD}" presName="quad2" presStyleLbl="node1" presStyleIdx="1" presStyleCnt="4" custScaleY="96700" custLinFactX="50869" custLinFactNeighborX="100000" custLinFactNeighborY="-3658">
        <dgm:presLayoutVars>
          <dgm:chMax val="0"/>
          <dgm:chPref val="0"/>
          <dgm:bulletEnabled val="1"/>
        </dgm:presLayoutVars>
      </dgm:prSet>
      <dgm:spPr/>
    </dgm:pt>
    <dgm:pt modelId="{D8E4644F-2801-4F10-8410-3826A4D1E18E}" type="pres">
      <dgm:prSet presAssocID="{D78FC98A-6AA3-42D2-93C5-B9163A5A0DBD}" presName="quad3" presStyleLbl="node1" presStyleIdx="2" presStyleCnt="4" custScaleY="141676" custLinFactNeighborX="-41119" custLinFactNeighborY="-3846">
        <dgm:presLayoutVars>
          <dgm:chMax val="0"/>
          <dgm:chPref val="0"/>
          <dgm:bulletEnabled val="1"/>
        </dgm:presLayoutVars>
      </dgm:prSet>
      <dgm:spPr/>
    </dgm:pt>
    <dgm:pt modelId="{6BF297A8-379F-41AB-AC71-DA0EF8D09DD1}" type="pres">
      <dgm:prSet presAssocID="{D78FC98A-6AA3-42D2-93C5-B9163A5A0DBD}" presName="quad4" presStyleLbl="node1" presStyleIdx="3" presStyleCnt="4" custLinFactX="50958" custLinFactNeighborX="100000" custLinFactNeighborY="14784">
        <dgm:presLayoutVars>
          <dgm:chMax val="0"/>
          <dgm:chPref val="0"/>
          <dgm:bulletEnabled val="1"/>
        </dgm:presLayoutVars>
      </dgm:prSet>
      <dgm:spPr/>
    </dgm:pt>
  </dgm:ptLst>
  <dgm:cxnLst>
    <dgm:cxn modelId="{CC0C150A-F6E6-4C87-96FD-CF365FB8A738}" srcId="{D78FC98A-6AA3-42D2-93C5-B9163A5A0DBD}" destId="{515F4C8D-5FBF-4ED6-B40C-AA4465ED98C2}" srcOrd="0" destOrd="0" parTransId="{4DAC4E5D-8A21-4F20-AEA7-9E571B4E5F9C}" sibTransId="{82BDCFED-5C30-43CD-8EEB-D0A59E1B52BD}"/>
    <dgm:cxn modelId="{0E87470D-1B11-4C3B-A6DF-CAF3746F79BA}" srcId="{D78FC98A-6AA3-42D2-93C5-B9163A5A0DBD}" destId="{455B4362-BC22-40EE-89A9-BA560395AEC2}" srcOrd="4" destOrd="0" parTransId="{DE093039-CF84-47E5-B779-4E276E6CD6F8}" sibTransId="{DC094FD5-BF6B-48FA-9F01-3FEB8D78A7F1}"/>
    <dgm:cxn modelId="{7DCE2D1B-D147-4607-9F09-7F38CAF062E6}" srcId="{D78FC98A-6AA3-42D2-93C5-B9163A5A0DBD}" destId="{0D0A7AEC-3508-40E8-AE43-C38C544410E1}" srcOrd="3" destOrd="0" parTransId="{1DCC5A66-06DE-4F40-AF18-0DFA75E904B3}" sibTransId="{C9339368-3C89-4870-9FC4-DE537C02A2C9}"/>
    <dgm:cxn modelId="{1B17B31B-6199-4CBF-9279-439C40457799}" type="presOf" srcId="{5F6B538B-6463-4CEF-926B-A5DD9CE778E5}" destId="{992E5ECD-F6AC-428A-B11F-B1C31FDDE710}" srcOrd="0" destOrd="0" presId="urn:microsoft.com/office/officeart/2005/8/layout/matrix3"/>
    <dgm:cxn modelId="{B7ADCB68-D72A-4E1A-BA30-17E5E8EF3A55}" type="presOf" srcId="{51979484-E6DA-418F-BD04-E01C4738360B}" destId="{D8E4644F-2801-4F10-8410-3826A4D1E18E}" srcOrd="0" destOrd="0" presId="urn:microsoft.com/office/officeart/2005/8/layout/matrix3"/>
    <dgm:cxn modelId="{EDAB9174-1A20-43CA-9A30-CAA1092C7178}" srcId="{D78FC98A-6AA3-42D2-93C5-B9163A5A0DBD}" destId="{5F6B538B-6463-4CEF-926B-A5DD9CE778E5}" srcOrd="1" destOrd="0" parTransId="{3DD856EB-F6B4-4B89-AA8A-FF64DB8BE5B7}" sibTransId="{041A4D42-54CF-4F22-9DEA-7E4E647994F4}"/>
    <dgm:cxn modelId="{7C893687-D506-462A-9351-2D5C87507F86}" type="presOf" srcId="{515F4C8D-5FBF-4ED6-B40C-AA4465ED98C2}" destId="{20179BBB-80E7-4795-9835-DE532EF9AC00}" srcOrd="0" destOrd="0" presId="urn:microsoft.com/office/officeart/2005/8/layout/matrix3"/>
    <dgm:cxn modelId="{B5A080A9-FEA3-4088-B25C-860FBCAD502C}" type="presOf" srcId="{D78FC98A-6AA3-42D2-93C5-B9163A5A0DBD}" destId="{8E5AA6B4-DF2A-4664-BEBF-119D945A34C5}" srcOrd="0" destOrd="0" presId="urn:microsoft.com/office/officeart/2005/8/layout/matrix3"/>
    <dgm:cxn modelId="{18626EBC-F0A7-4969-B4AB-DAF243C19FA8}" srcId="{D78FC98A-6AA3-42D2-93C5-B9163A5A0DBD}" destId="{51979484-E6DA-418F-BD04-E01C4738360B}" srcOrd="2" destOrd="0" parTransId="{2EB64EAB-6897-4D76-BB29-5CC604AFB285}" sibTransId="{0E517348-7B6F-4551-94CC-0AC8D440CF38}"/>
    <dgm:cxn modelId="{F4AA68E8-5DE7-4202-A167-A005FECF89C2}" type="presOf" srcId="{0D0A7AEC-3508-40E8-AE43-C38C544410E1}" destId="{6BF297A8-379F-41AB-AC71-DA0EF8D09DD1}" srcOrd="0" destOrd="0" presId="urn:microsoft.com/office/officeart/2005/8/layout/matrix3"/>
    <dgm:cxn modelId="{FDB1CEDB-DB24-4DB3-BAE5-E73F9DEB31C5}" type="presParOf" srcId="{8E5AA6B4-DF2A-4664-BEBF-119D945A34C5}" destId="{2BDE5B88-9E0E-46F0-8B7C-774C84E11848}" srcOrd="0" destOrd="0" presId="urn:microsoft.com/office/officeart/2005/8/layout/matrix3"/>
    <dgm:cxn modelId="{725D2F40-1DE5-4E12-A2DA-0BF33092B739}" type="presParOf" srcId="{8E5AA6B4-DF2A-4664-BEBF-119D945A34C5}" destId="{20179BBB-80E7-4795-9835-DE532EF9AC00}" srcOrd="1" destOrd="0" presId="urn:microsoft.com/office/officeart/2005/8/layout/matrix3"/>
    <dgm:cxn modelId="{BFFD0744-9EBC-481F-9253-AB7AE5B7F731}" type="presParOf" srcId="{8E5AA6B4-DF2A-4664-BEBF-119D945A34C5}" destId="{992E5ECD-F6AC-428A-B11F-B1C31FDDE710}" srcOrd="2" destOrd="0" presId="urn:microsoft.com/office/officeart/2005/8/layout/matrix3"/>
    <dgm:cxn modelId="{6246DDA4-7056-4C03-92B5-08EC63E48066}" type="presParOf" srcId="{8E5AA6B4-DF2A-4664-BEBF-119D945A34C5}" destId="{D8E4644F-2801-4F10-8410-3826A4D1E18E}" srcOrd="3" destOrd="0" presId="urn:microsoft.com/office/officeart/2005/8/layout/matrix3"/>
    <dgm:cxn modelId="{4C75B2F0-F5ED-4842-B806-25006E7A83B6}" type="presParOf" srcId="{8E5AA6B4-DF2A-4664-BEBF-119D945A34C5}" destId="{6BF297A8-379F-41AB-AC71-DA0EF8D09DD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9E1B7A-5A8B-44F4-8508-FB790420FB7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90C5FA3-5A19-4137-9D84-952236CD065F}">
      <dgm:prSet phldrT="[Κείμενο]"/>
      <dgm:spPr/>
      <dgm:t>
        <a:bodyPr/>
        <a:lstStyle/>
        <a:p>
          <a:r>
            <a:rPr lang="el-GR" dirty="0"/>
            <a:t>Επάρκεια </a:t>
          </a:r>
        </a:p>
        <a:p>
          <a:r>
            <a:rPr lang="en-US" dirty="0"/>
            <a:t>Competence</a:t>
          </a:r>
          <a:endParaRPr lang="el-GR" dirty="0"/>
        </a:p>
      </dgm:t>
    </dgm:pt>
    <dgm:pt modelId="{C96ADCBC-3F85-4EBB-90EB-B8DCC6637AD0}" type="parTrans" cxnId="{45F7426E-A8F9-488F-BACB-5B24A8DFFE6B}">
      <dgm:prSet/>
      <dgm:spPr/>
      <dgm:t>
        <a:bodyPr/>
        <a:lstStyle/>
        <a:p>
          <a:endParaRPr lang="el-GR"/>
        </a:p>
      </dgm:t>
    </dgm:pt>
    <dgm:pt modelId="{C06F4E4D-4650-4C9E-92FA-0871A5509693}" type="sibTrans" cxnId="{45F7426E-A8F9-488F-BACB-5B24A8DFFE6B}">
      <dgm:prSet/>
      <dgm:spPr/>
      <dgm:t>
        <a:bodyPr/>
        <a:lstStyle/>
        <a:p>
          <a:endParaRPr lang="el-GR"/>
        </a:p>
      </dgm:t>
    </dgm:pt>
    <dgm:pt modelId="{10FFA43D-F7CE-481E-88CF-FA64AF5B35DF}">
      <dgm:prSet phldrT="[Κείμενο]"/>
      <dgm:spPr/>
      <dgm:t>
        <a:bodyPr/>
        <a:lstStyle/>
        <a:p>
          <a:r>
            <a:rPr lang="el-GR" dirty="0"/>
            <a:t>Αυτοπεποίθηση</a:t>
          </a:r>
          <a:endParaRPr lang="en-US" dirty="0"/>
        </a:p>
        <a:p>
          <a:r>
            <a:rPr lang="en-US" dirty="0"/>
            <a:t>Confidence</a:t>
          </a:r>
          <a:endParaRPr lang="el-GR" dirty="0"/>
        </a:p>
      </dgm:t>
    </dgm:pt>
    <dgm:pt modelId="{E4ED73DC-5722-484D-A08B-29A50E33873F}" type="parTrans" cxnId="{B47BC295-2A55-4B0D-B6A9-ECF0F6C34B60}">
      <dgm:prSet/>
      <dgm:spPr/>
      <dgm:t>
        <a:bodyPr/>
        <a:lstStyle/>
        <a:p>
          <a:endParaRPr lang="el-GR"/>
        </a:p>
      </dgm:t>
    </dgm:pt>
    <dgm:pt modelId="{02E945CD-5A8A-4BA6-9983-B0A7C46D1E5C}" type="sibTrans" cxnId="{B47BC295-2A55-4B0D-B6A9-ECF0F6C34B60}">
      <dgm:prSet/>
      <dgm:spPr/>
      <dgm:t>
        <a:bodyPr/>
        <a:lstStyle/>
        <a:p>
          <a:endParaRPr lang="el-GR"/>
        </a:p>
      </dgm:t>
    </dgm:pt>
    <dgm:pt modelId="{362B2494-0929-4483-A16C-AD2380BA47BE}">
      <dgm:prSet phldrT="[Κείμενο]"/>
      <dgm:spPr/>
      <dgm:t>
        <a:bodyPr/>
        <a:lstStyle/>
        <a:p>
          <a:r>
            <a:rPr lang="el-GR" dirty="0"/>
            <a:t>Σύνδεση</a:t>
          </a:r>
          <a:endParaRPr lang="en-US" dirty="0"/>
        </a:p>
        <a:p>
          <a:r>
            <a:rPr lang="en-US" dirty="0"/>
            <a:t>Connection</a:t>
          </a:r>
          <a:endParaRPr lang="el-GR" dirty="0"/>
        </a:p>
      </dgm:t>
    </dgm:pt>
    <dgm:pt modelId="{CE226B25-A9F4-41F7-AC15-D7331139B05D}" type="parTrans" cxnId="{4255A8D3-BCE7-4073-A785-FA030A6E0900}">
      <dgm:prSet/>
      <dgm:spPr/>
      <dgm:t>
        <a:bodyPr/>
        <a:lstStyle/>
        <a:p>
          <a:endParaRPr lang="el-GR"/>
        </a:p>
      </dgm:t>
    </dgm:pt>
    <dgm:pt modelId="{6BB071B0-192A-4F12-A550-22F09CAF22F0}" type="sibTrans" cxnId="{4255A8D3-BCE7-4073-A785-FA030A6E0900}">
      <dgm:prSet/>
      <dgm:spPr/>
      <dgm:t>
        <a:bodyPr/>
        <a:lstStyle/>
        <a:p>
          <a:endParaRPr lang="el-GR"/>
        </a:p>
      </dgm:t>
    </dgm:pt>
    <dgm:pt modelId="{72DE9CDD-32A4-4CD5-94A6-3A235276A8D6}">
      <dgm:prSet phldrT="[Κείμενο]"/>
      <dgm:spPr/>
      <dgm:t>
        <a:bodyPr/>
        <a:lstStyle/>
        <a:p>
          <a:r>
            <a:rPr lang="el-GR" dirty="0"/>
            <a:t>Χαρακτήρα</a:t>
          </a:r>
          <a:endParaRPr lang="en-US" dirty="0"/>
        </a:p>
        <a:p>
          <a:r>
            <a:rPr lang="en-US" dirty="0"/>
            <a:t>Character</a:t>
          </a:r>
          <a:endParaRPr lang="el-GR" dirty="0"/>
        </a:p>
      </dgm:t>
    </dgm:pt>
    <dgm:pt modelId="{E30B8791-E7E6-4770-ACD3-B174F3C2F6B2}" type="parTrans" cxnId="{3E76CE94-5043-4F9D-AE1F-986B6F5D564E}">
      <dgm:prSet/>
      <dgm:spPr/>
      <dgm:t>
        <a:bodyPr/>
        <a:lstStyle/>
        <a:p>
          <a:endParaRPr lang="el-GR"/>
        </a:p>
      </dgm:t>
    </dgm:pt>
    <dgm:pt modelId="{4AD4C7E1-BFE0-4F82-B699-214F5DBC224F}" type="sibTrans" cxnId="{3E76CE94-5043-4F9D-AE1F-986B6F5D564E}">
      <dgm:prSet/>
      <dgm:spPr/>
      <dgm:t>
        <a:bodyPr/>
        <a:lstStyle/>
        <a:p>
          <a:endParaRPr lang="el-GR"/>
        </a:p>
      </dgm:t>
    </dgm:pt>
    <dgm:pt modelId="{8BED0459-AC8C-4A09-865B-6933DAED1CE9}">
      <dgm:prSet phldrT="[Κείμενο]"/>
      <dgm:spPr/>
      <dgm:t>
        <a:bodyPr/>
        <a:lstStyle/>
        <a:p>
          <a:r>
            <a:rPr lang="el-GR" dirty="0"/>
            <a:t>Συμβολή</a:t>
          </a:r>
          <a:endParaRPr lang="en-US" dirty="0"/>
        </a:p>
        <a:p>
          <a:r>
            <a:rPr lang="en-US" dirty="0"/>
            <a:t>Contribution</a:t>
          </a:r>
          <a:endParaRPr lang="el-GR" dirty="0"/>
        </a:p>
      </dgm:t>
    </dgm:pt>
    <dgm:pt modelId="{75C88FE3-A534-4DF8-9FF0-E9FD3960656E}" type="parTrans" cxnId="{57E5D586-903A-41AE-8730-DA28EB9BAE82}">
      <dgm:prSet/>
      <dgm:spPr/>
      <dgm:t>
        <a:bodyPr/>
        <a:lstStyle/>
        <a:p>
          <a:endParaRPr lang="el-GR"/>
        </a:p>
      </dgm:t>
    </dgm:pt>
    <dgm:pt modelId="{DBEE394B-F794-45D2-91F6-212E2F13DB32}" type="sibTrans" cxnId="{57E5D586-903A-41AE-8730-DA28EB9BAE82}">
      <dgm:prSet/>
      <dgm:spPr/>
      <dgm:t>
        <a:bodyPr/>
        <a:lstStyle/>
        <a:p>
          <a:endParaRPr lang="el-GR"/>
        </a:p>
      </dgm:t>
    </dgm:pt>
    <dgm:pt modelId="{96B6A494-7CB7-4C42-9B61-3AF7D047FE5C}">
      <dgm:prSet phldrT="[Κείμενο]"/>
      <dgm:spPr/>
      <dgm:t>
        <a:bodyPr/>
        <a:lstStyle/>
        <a:p>
          <a:r>
            <a:rPr lang="el-GR" dirty="0"/>
            <a:t>Αντιμετώπιση</a:t>
          </a:r>
          <a:endParaRPr lang="en-US" dirty="0"/>
        </a:p>
        <a:p>
          <a:r>
            <a:rPr lang="en-US" dirty="0"/>
            <a:t>Coping</a:t>
          </a:r>
          <a:endParaRPr lang="el-GR" dirty="0"/>
        </a:p>
      </dgm:t>
    </dgm:pt>
    <dgm:pt modelId="{932EEB41-3FFA-42B5-814D-A8BE3AD96AA9}" type="parTrans" cxnId="{25E9C391-4A65-4716-9A14-0CCC306B509B}">
      <dgm:prSet/>
      <dgm:spPr/>
      <dgm:t>
        <a:bodyPr/>
        <a:lstStyle/>
        <a:p>
          <a:endParaRPr lang="el-GR"/>
        </a:p>
      </dgm:t>
    </dgm:pt>
    <dgm:pt modelId="{46CCCB35-6883-490B-B629-FD1074C8E469}" type="sibTrans" cxnId="{25E9C391-4A65-4716-9A14-0CCC306B509B}">
      <dgm:prSet/>
      <dgm:spPr/>
      <dgm:t>
        <a:bodyPr/>
        <a:lstStyle/>
        <a:p>
          <a:endParaRPr lang="el-GR"/>
        </a:p>
      </dgm:t>
    </dgm:pt>
    <dgm:pt modelId="{08FFAA67-7222-4D3A-95DF-4B1BA7C5C80A}">
      <dgm:prSet phldrT="[Κείμενο]"/>
      <dgm:spPr/>
      <dgm:t>
        <a:bodyPr/>
        <a:lstStyle/>
        <a:p>
          <a:r>
            <a:rPr lang="el-GR" dirty="0"/>
            <a:t>Έλεγχος</a:t>
          </a:r>
          <a:endParaRPr lang="en-US" dirty="0"/>
        </a:p>
        <a:p>
          <a:r>
            <a:rPr lang="en-US" dirty="0"/>
            <a:t>Control</a:t>
          </a:r>
          <a:endParaRPr lang="el-GR" dirty="0"/>
        </a:p>
      </dgm:t>
    </dgm:pt>
    <dgm:pt modelId="{63394D90-D643-4647-8294-0A89F2429651}" type="parTrans" cxnId="{D9A11595-B229-4B30-B267-95101A9BD476}">
      <dgm:prSet/>
      <dgm:spPr/>
      <dgm:t>
        <a:bodyPr/>
        <a:lstStyle/>
        <a:p>
          <a:endParaRPr lang="el-GR"/>
        </a:p>
      </dgm:t>
    </dgm:pt>
    <dgm:pt modelId="{FDCFEBF1-F9AA-412B-854A-960FC15E260D}" type="sibTrans" cxnId="{D9A11595-B229-4B30-B267-95101A9BD476}">
      <dgm:prSet/>
      <dgm:spPr/>
      <dgm:t>
        <a:bodyPr/>
        <a:lstStyle/>
        <a:p>
          <a:endParaRPr lang="el-GR"/>
        </a:p>
      </dgm:t>
    </dgm:pt>
    <dgm:pt modelId="{6365AC03-48BE-4FC6-A5D3-5445192D27EC}" type="pres">
      <dgm:prSet presAssocID="{A99E1B7A-5A8B-44F4-8508-FB790420FB76}" presName="Name0" presStyleCnt="0">
        <dgm:presLayoutVars>
          <dgm:dir/>
          <dgm:resizeHandles val="exact"/>
        </dgm:presLayoutVars>
      </dgm:prSet>
      <dgm:spPr/>
    </dgm:pt>
    <dgm:pt modelId="{4A2F4827-E982-4A4D-AF08-4D14385C888B}" type="pres">
      <dgm:prSet presAssocID="{A99E1B7A-5A8B-44F4-8508-FB790420FB76}" presName="cycle" presStyleCnt="0"/>
      <dgm:spPr/>
    </dgm:pt>
    <dgm:pt modelId="{3B600733-7EDE-4291-BF52-C60D5AE90ECE}" type="pres">
      <dgm:prSet presAssocID="{990C5FA3-5A19-4137-9D84-952236CD065F}" presName="nodeFirstNode" presStyleLbl="node1" presStyleIdx="0" presStyleCnt="7" custRadScaleRad="120641" custRadScaleInc="-119172">
        <dgm:presLayoutVars>
          <dgm:bulletEnabled val="1"/>
        </dgm:presLayoutVars>
      </dgm:prSet>
      <dgm:spPr/>
    </dgm:pt>
    <dgm:pt modelId="{83F0BEEB-5CD3-4297-B0B5-1BDFA5B740E7}" type="pres">
      <dgm:prSet presAssocID="{C06F4E4D-4650-4C9E-92FA-0871A5509693}" presName="sibTransFirstNode" presStyleLbl="bgShp" presStyleIdx="0" presStyleCnt="1" custScaleX="140444" custLinFactNeighborX="53936" custLinFactNeighborY="-18019"/>
      <dgm:spPr/>
    </dgm:pt>
    <dgm:pt modelId="{0AA7DBED-7556-43FD-BD03-089C28291EC2}" type="pres">
      <dgm:prSet presAssocID="{10FFA43D-F7CE-481E-88CF-FA64AF5B35DF}" presName="nodeFollowingNodes" presStyleLbl="node1" presStyleIdx="1" presStyleCnt="7" custScaleX="101911" custRadScaleRad="158911" custRadScaleInc="30570">
        <dgm:presLayoutVars>
          <dgm:bulletEnabled val="1"/>
        </dgm:presLayoutVars>
      </dgm:prSet>
      <dgm:spPr/>
    </dgm:pt>
    <dgm:pt modelId="{5D37D29A-FA54-405C-B574-284F5A5D24D2}" type="pres">
      <dgm:prSet presAssocID="{362B2494-0929-4483-A16C-AD2380BA47BE}" presName="nodeFollowingNodes" presStyleLbl="node1" presStyleIdx="2" presStyleCnt="7" custRadScaleRad="157139" custRadScaleInc="-24206">
        <dgm:presLayoutVars>
          <dgm:bulletEnabled val="1"/>
        </dgm:presLayoutVars>
      </dgm:prSet>
      <dgm:spPr/>
    </dgm:pt>
    <dgm:pt modelId="{2E212E56-EDB3-40F5-BA5C-12C020302532}" type="pres">
      <dgm:prSet presAssocID="{72DE9CDD-32A4-4CD5-94A6-3A235276A8D6}" presName="nodeFollowingNodes" presStyleLbl="node1" presStyleIdx="3" presStyleCnt="7" custRadScaleRad="129047" custRadScaleInc="-58633">
        <dgm:presLayoutVars>
          <dgm:bulletEnabled val="1"/>
        </dgm:presLayoutVars>
      </dgm:prSet>
      <dgm:spPr/>
    </dgm:pt>
    <dgm:pt modelId="{CD99ECD2-605A-4EBC-B48D-A3884A0657A9}" type="pres">
      <dgm:prSet presAssocID="{8BED0459-AC8C-4A09-865B-6933DAED1CE9}" presName="nodeFollowingNodes" presStyleLbl="node1" presStyleIdx="4" presStyleCnt="7" custRadScaleRad="90314" custRadScaleInc="19003">
        <dgm:presLayoutVars>
          <dgm:bulletEnabled val="1"/>
        </dgm:presLayoutVars>
      </dgm:prSet>
      <dgm:spPr/>
    </dgm:pt>
    <dgm:pt modelId="{A52C4F36-E126-4144-9055-D70574E03300}" type="pres">
      <dgm:prSet presAssocID="{96B6A494-7CB7-4C42-9B61-3AF7D047FE5C}" presName="nodeFollowingNodes" presStyleLbl="node1" presStyleIdx="5" presStyleCnt="7" custRadScaleRad="120915" custRadScaleInc="26650">
        <dgm:presLayoutVars>
          <dgm:bulletEnabled val="1"/>
        </dgm:presLayoutVars>
      </dgm:prSet>
      <dgm:spPr/>
    </dgm:pt>
    <dgm:pt modelId="{EEE45998-423E-46B9-92E9-4203E6724558}" type="pres">
      <dgm:prSet presAssocID="{08FFAA67-7222-4D3A-95DF-4B1BA7C5C80A}" presName="nodeFollowingNodes" presStyleLbl="node1" presStyleIdx="6" presStyleCnt="7" custRadScaleRad="104679" custRadScaleInc="144996">
        <dgm:presLayoutVars>
          <dgm:bulletEnabled val="1"/>
        </dgm:presLayoutVars>
      </dgm:prSet>
      <dgm:spPr/>
    </dgm:pt>
  </dgm:ptLst>
  <dgm:cxnLst>
    <dgm:cxn modelId="{7A80B518-736A-4DEB-A009-CE1A9AEDAD76}" type="presOf" srcId="{08FFAA67-7222-4D3A-95DF-4B1BA7C5C80A}" destId="{EEE45998-423E-46B9-92E9-4203E6724558}" srcOrd="0" destOrd="0" presId="urn:microsoft.com/office/officeart/2005/8/layout/cycle3"/>
    <dgm:cxn modelId="{329F151C-79E2-4274-B798-75545B841C53}" type="presOf" srcId="{8BED0459-AC8C-4A09-865B-6933DAED1CE9}" destId="{CD99ECD2-605A-4EBC-B48D-A3884A0657A9}" srcOrd="0" destOrd="0" presId="urn:microsoft.com/office/officeart/2005/8/layout/cycle3"/>
    <dgm:cxn modelId="{7B9D2D37-7144-4AB6-83A9-649FE368EB17}" type="presOf" srcId="{72DE9CDD-32A4-4CD5-94A6-3A235276A8D6}" destId="{2E212E56-EDB3-40F5-BA5C-12C020302532}" srcOrd="0" destOrd="0" presId="urn:microsoft.com/office/officeart/2005/8/layout/cycle3"/>
    <dgm:cxn modelId="{CFF66960-D22E-4E25-B174-B16BFC93FC2A}" type="presOf" srcId="{362B2494-0929-4483-A16C-AD2380BA47BE}" destId="{5D37D29A-FA54-405C-B574-284F5A5D24D2}" srcOrd="0" destOrd="0" presId="urn:microsoft.com/office/officeart/2005/8/layout/cycle3"/>
    <dgm:cxn modelId="{EB834D46-673A-4F72-9086-F5B513F81F4C}" type="presOf" srcId="{C06F4E4D-4650-4C9E-92FA-0871A5509693}" destId="{83F0BEEB-5CD3-4297-B0B5-1BDFA5B740E7}" srcOrd="0" destOrd="0" presId="urn:microsoft.com/office/officeart/2005/8/layout/cycle3"/>
    <dgm:cxn modelId="{16DED667-D935-49D7-A5C0-34F51AFFCA7C}" type="presOf" srcId="{990C5FA3-5A19-4137-9D84-952236CD065F}" destId="{3B600733-7EDE-4291-BF52-C60D5AE90ECE}" srcOrd="0" destOrd="0" presId="urn:microsoft.com/office/officeart/2005/8/layout/cycle3"/>
    <dgm:cxn modelId="{45F7426E-A8F9-488F-BACB-5B24A8DFFE6B}" srcId="{A99E1B7A-5A8B-44F4-8508-FB790420FB76}" destId="{990C5FA3-5A19-4137-9D84-952236CD065F}" srcOrd="0" destOrd="0" parTransId="{C96ADCBC-3F85-4EBB-90EB-B8DCC6637AD0}" sibTransId="{C06F4E4D-4650-4C9E-92FA-0871A5509693}"/>
    <dgm:cxn modelId="{57E5D586-903A-41AE-8730-DA28EB9BAE82}" srcId="{A99E1B7A-5A8B-44F4-8508-FB790420FB76}" destId="{8BED0459-AC8C-4A09-865B-6933DAED1CE9}" srcOrd="4" destOrd="0" parTransId="{75C88FE3-A534-4DF8-9FF0-E9FD3960656E}" sibTransId="{DBEE394B-F794-45D2-91F6-212E2F13DB32}"/>
    <dgm:cxn modelId="{25E9C391-4A65-4716-9A14-0CCC306B509B}" srcId="{A99E1B7A-5A8B-44F4-8508-FB790420FB76}" destId="{96B6A494-7CB7-4C42-9B61-3AF7D047FE5C}" srcOrd="5" destOrd="0" parTransId="{932EEB41-3FFA-42B5-814D-A8BE3AD96AA9}" sibTransId="{46CCCB35-6883-490B-B629-FD1074C8E469}"/>
    <dgm:cxn modelId="{3E76CE94-5043-4F9D-AE1F-986B6F5D564E}" srcId="{A99E1B7A-5A8B-44F4-8508-FB790420FB76}" destId="{72DE9CDD-32A4-4CD5-94A6-3A235276A8D6}" srcOrd="3" destOrd="0" parTransId="{E30B8791-E7E6-4770-ACD3-B174F3C2F6B2}" sibTransId="{4AD4C7E1-BFE0-4F82-B699-214F5DBC224F}"/>
    <dgm:cxn modelId="{D9A11595-B229-4B30-B267-95101A9BD476}" srcId="{A99E1B7A-5A8B-44F4-8508-FB790420FB76}" destId="{08FFAA67-7222-4D3A-95DF-4B1BA7C5C80A}" srcOrd="6" destOrd="0" parTransId="{63394D90-D643-4647-8294-0A89F2429651}" sibTransId="{FDCFEBF1-F9AA-412B-854A-960FC15E260D}"/>
    <dgm:cxn modelId="{B47BC295-2A55-4B0D-B6A9-ECF0F6C34B60}" srcId="{A99E1B7A-5A8B-44F4-8508-FB790420FB76}" destId="{10FFA43D-F7CE-481E-88CF-FA64AF5B35DF}" srcOrd="1" destOrd="0" parTransId="{E4ED73DC-5722-484D-A08B-29A50E33873F}" sibTransId="{02E945CD-5A8A-4BA6-9983-B0A7C46D1E5C}"/>
    <dgm:cxn modelId="{B2781DAF-4DA9-4B5A-AFB8-47F364D8496A}" type="presOf" srcId="{96B6A494-7CB7-4C42-9B61-3AF7D047FE5C}" destId="{A52C4F36-E126-4144-9055-D70574E03300}" srcOrd="0" destOrd="0" presId="urn:microsoft.com/office/officeart/2005/8/layout/cycle3"/>
    <dgm:cxn modelId="{4255A8D3-BCE7-4073-A785-FA030A6E0900}" srcId="{A99E1B7A-5A8B-44F4-8508-FB790420FB76}" destId="{362B2494-0929-4483-A16C-AD2380BA47BE}" srcOrd="2" destOrd="0" parTransId="{CE226B25-A9F4-41F7-AC15-D7331139B05D}" sibTransId="{6BB071B0-192A-4F12-A550-22F09CAF22F0}"/>
    <dgm:cxn modelId="{CED9C4D3-1138-4976-B4C1-491D3041B1D8}" type="presOf" srcId="{10FFA43D-F7CE-481E-88CF-FA64AF5B35DF}" destId="{0AA7DBED-7556-43FD-BD03-089C28291EC2}" srcOrd="0" destOrd="0" presId="urn:microsoft.com/office/officeart/2005/8/layout/cycle3"/>
    <dgm:cxn modelId="{707FE6D7-2249-48FB-A915-65DEF6318260}" type="presOf" srcId="{A99E1B7A-5A8B-44F4-8508-FB790420FB76}" destId="{6365AC03-48BE-4FC6-A5D3-5445192D27EC}" srcOrd="0" destOrd="0" presId="urn:microsoft.com/office/officeart/2005/8/layout/cycle3"/>
    <dgm:cxn modelId="{1B3ACFDC-F113-4B60-A356-0B57F9F28508}" type="presParOf" srcId="{6365AC03-48BE-4FC6-A5D3-5445192D27EC}" destId="{4A2F4827-E982-4A4D-AF08-4D14385C888B}" srcOrd="0" destOrd="0" presId="urn:microsoft.com/office/officeart/2005/8/layout/cycle3"/>
    <dgm:cxn modelId="{1BA43CB3-A073-4A71-8CD3-6D440CDBAF80}" type="presParOf" srcId="{4A2F4827-E982-4A4D-AF08-4D14385C888B}" destId="{3B600733-7EDE-4291-BF52-C60D5AE90ECE}" srcOrd="0" destOrd="0" presId="urn:microsoft.com/office/officeart/2005/8/layout/cycle3"/>
    <dgm:cxn modelId="{ED45E023-78CB-4141-8900-AAD16D1FD18C}" type="presParOf" srcId="{4A2F4827-E982-4A4D-AF08-4D14385C888B}" destId="{83F0BEEB-5CD3-4297-B0B5-1BDFA5B740E7}" srcOrd="1" destOrd="0" presId="urn:microsoft.com/office/officeart/2005/8/layout/cycle3"/>
    <dgm:cxn modelId="{5DBADAB6-BE32-40E9-9B2F-BA86B49A653E}" type="presParOf" srcId="{4A2F4827-E982-4A4D-AF08-4D14385C888B}" destId="{0AA7DBED-7556-43FD-BD03-089C28291EC2}" srcOrd="2" destOrd="0" presId="urn:microsoft.com/office/officeart/2005/8/layout/cycle3"/>
    <dgm:cxn modelId="{C5C9E306-F76F-4821-91E3-723E99A71CD0}" type="presParOf" srcId="{4A2F4827-E982-4A4D-AF08-4D14385C888B}" destId="{5D37D29A-FA54-405C-B574-284F5A5D24D2}" srcOrd="3" destOrd="0" presId="urn:microsoft.com/office/officeart/2005/8/layout/cycle3"/>
    <dgm:cxn modelId="{1AC22D1F-4B95-4EC2-ADB7-DCB78B875426}" type="presParOf" srcId="{4A2F4827-E982-4A4D-AF08-4D14385C888B}" destId="{2E212E56-EDB3-40F5-BA5C-12C020302532}" srcOrd="4" destOrd="0" presId="urn:microsoft.com/office/officeart/2005/8/layout/cycle3"/>
    <dgm:cxn modelId="{FEA3EB9B-FF77-4083-A978-EEC0FC96C9C8}" type="presParOf" srcId="{4A2F4827-E982-4A4D-AF08-4D14385C888B}" destId="{CD99ECD2-605A-4EBC-B48D-A3884A0657A9}" srcOrd="5" destOrd="0" presId="urn:microsoft.com/office/officeart/2005/8/layout/cycle3"/>
    <dgm:cxn modelId="{610AD50A-1519-4CAA-A408-E8AF8D05E8F6}" type="presParOf" srcId="{4A2F4827-E982-4A4D-AF08-4D14385C888B}" destId="{A52C4F36-E126-4144-9055-D70574E03300}" srcOrd="6" destOrd="0" presId="urn:microsoft.com/office/officeart/2005/8/layout/cycle3"/>
    <dgm:cxn modelId="{49111893-3943-4D87-A9EE-21C7C0335CAE}" type="presParOf" srcId="{4A2F4827-E982-4A4D-AF08-4D14385C888B}" destId="{EEE45998-423E-46B9-92E9-4203E6724558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E5B88-9E0E-46F0-8B7C-774C84E11848}">
      <dsp:nvSpPr>
        <dsp:cNvPr id="0" name=""/>
        <dsp:cNvSpPr/>
      </dsp:nvSpPr>
      <dsp:spPr>
        <a:xfrm>
          <a:off x="2710716" y="0"/>
          <a:ext cx="7121846" cy="44129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79BBB-80E7-4795-9835-DE532EF9AC00}">
      <dsp:nvSpPr>
        <dsp:cNvPr id="0" name=""/>
        <dsp:cNvSpPr/>
      </dsp:nvSpPr>
      <dsp:spPr>
        <a:xfrm>
          <a:off x="2792656" y="468687"/>
          <a:ext cx="1721031" cy="1257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Όραμα του σχολείου</a:t>
          </a:r>
        </a:p>
      </dsp:txBody>
      <dsp:txXfrm>
        <a:off x="2854023" y="530054"/>
        <a:ext cx="1598297" cy="1134375"/>
      </dsp:txXfrm>
    </dsp:sp>
    <dsp:sp modelId="{992E5ECD-F6AC-428A-B11F-B1C31FDDE710}">
      <dsp:nvSpPr>
        <dsp:cNvPr id="0" name=""/>
        <dsp:cNvSpPr/>
      </dsp:nvSpPr>
      <dsp:spPr>
        <a:xfrm>
          <a:off x="7940815" y="384667"/>
          <a:ext cx="1721031" cy="16642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Ενδυνάμωση μετά την πανδημία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(λόγω απωλειών, εγκλεισμού, εξ αποστάσεως εκπαίδευση)</a:t>
          </a:r>
        </a:p>
      </dsp:txBody>
      <dsp:txXfrm>
        <a:off x="8022056" y="465908"/>
        <a:ext cx="1558549" cy="1501754"/>
      </dsp:txXfrm>
    </dsp:sp>
    <dsp:sp modelId="{D8E4644F-2801-4F10-8410-3826A4D1E18E}">
      <dsp:nvSpPr>
        <dsp:cNvPr id="0" name=""/>
        <dsp:cNvSpPr/>
      </dsp:nvSpPr>
      <dsp:spPr>
        <a:xfrm>
          <a:off x="2783224" y="1847824"/>
          <a:ext cx="1721031" cy="24382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Αντιμετώπιση  θεμάτων παιδιών που ζουν  σε πλαίσιο «υψηλού» κινδύνου (συνθήκες φτώχειας, χρήστες γονείς, φυσικές καταστροφές, πόλεμος, μετανάστευση)</a:t>
          </a:r>
        </a:p>
      </dsp:txBody>
      <dsp:txXfrm>
        <a:off x="2867238" y="1931838"/>
        <a:ext cx="1553003" cy="2270259"/>
      </dsp:txXfrm>
    </dsp:sp>
    <dsp:sp modelId="{6BF297A8-379F-41AB-AC71-DA0EF8D09DD1}">
      <dsp:nvSpPr>
        <dsp:cNvPr id="0" name=""/>
        <dsp:cNvSpPr/>
      </dsp:nvSpPr>
      <dsp:spPr>
        <a:xfrm>
          <a:off x="7942347" y="2527080"/>
          <a:ext cx="1721031" cy="1721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Προσωπική και επαγγελματική εξέλιξη των εκπαιδευτικών</a:t>
          </a:r>
        </a:p>
      </dsp:txBody>
      <dsp:txXfrm>
        <a:off x="8026361" y="2611094"/>
        <a:ext cx="1553003" cy="1553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0BEEB-5CD3-4297-B0B5-1BDFA5B740E7}">
      <dsp:nvSpPr>
        <dsp:cNvPr id="0" name=""/>
        <dsp:cNvSpPr/>
      </dsp:nvSpPr>
      <dsp:spPr>
        <a:xfrm>
          <a:off x="1021824" y="-295255"/>
          <a:ext cx="6368193" cy="4534329"/>
        </a:xfrm>
        <a:prstGeom prst="circularArrow">
          <a:avLst>
            <a:gd name="adj1" fmla="val 5544"/>
            <a:gd name="adj2" fmla="val 330680"/>
            <a:gd name="adj3" fmla="val 14511467"/>
            <a:gd name="adj4" fmla="val 1695269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00733-7EDE-4291-BF52-C60D5AE90ECE}">
      <dsp:nvSpPr>
        <dsp:cNvPr id="0" name=""/>
        <dsp:cNvSpPr/>
      </dsp:nvSpPr>
      <dsp:spPr>
        <a:xfrm>
          <a:off x="1052296" y="552745"/>
          <a:ext cx="1415978" cy="707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Επάρκεια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Competence</a:t>
          </a:r>
          <a:endParaRPr lang="el-GR" sz="1500" kern="1200" dirty="0"/>
        </a:p>
      </dsp:txBody>
      <dsp:txXfrm>
        <a:off x="1086857" y="587306"/>
        <a:ext cx="1346856" cy="638867"/>
      </dsp:txXfrm>
    </dsp:sp>
    <dsp:sp modelId="{0AA7DBED-7556-43FD-BD03-089C28291EC2}">
      <dsp:nvSpPr>
        <dsp:cNvPr id="0" name=""/>
        <dsp:cNvSpPr/>
      </dsp:nvSpPr>
      <dsp:spPr>
        <a:xfrm>
          <a:off x="5706049" y="646546"/>
          <a:ext cx="1443038" cy="707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Αυτοπεποίθηση</a:t>
          </a: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Confidence</a:t>
          </a:r>
          <a:endParaRPr lang="el-GR" sz="1500" kern="1200" dirty="0"/>
        </a:p>
      </dsp:txBody>
      <dsp:txXfrm>
        <a:off x="5740610" y="681107"/>
        <a:ext cx="1373916" cy="638867"/>
      </dsp:txXfrm>
    </dsp:sp>
    <dsp:sp modelId="{5D37D29A-FA54-405C-B574-284F5A5D24D2}">
      <dsp:nvSpPr>
        <dsp:cNvPr id="0" name=""/>
        <dsp:cNvSpPr/>
      </dsp:nvSpPr>
      <dsp:spPr>
        <a:xfrm>
          <a:off x="5861122" y="2040291"/>
          <a:ext cx="1415978" cy="707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Σύνδεση</a:t>
          </a: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Connection</a:t>
          </a:r>
          <a:endParaRPr lang="el-GR" sz="1500" kern="1200" dirty="0"/>
        </a:p>
      </dsp:txBody>
      <dsp:txXfrm>
        <a:off x="5895683" y="2074852"/>
        <a:ext cx="1346856" cy="638867"/>
      </dsp:txXfrm>
    </dsp:sp>
    <dsp:sp modelId="{2E212E56-EDB3-40F5-BA5C-12C020302532}">
      <dsp:nvSpPr>
        <dsp:cNvPr id="0" name=""/>
        <dsp:cNvSpPr/>
      </dsp:nvSpPr>
      <dsp:spPr>
        <a:xfrm>
          <a:off x="4899518" y="3468974"/>
          <a:ext cx="1415978" cy="707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Χαρακτήρα</a:t>
          </a: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Character</a:t>
          </a:r>
          <a:endParaRPr lang="el-GR" sz="1500" kern="1200" dirty="0"/>
        </a:p>
      </dsp:txBody>
      <dsp:txXfrm>
        <a:off x="4934079" y="3503535"/>
        <a:ext cx="1346856" cy="638867"/>
      </dsp:txXfrm>
    </dsp:sp>
    <dsp:sp modelId="{CD99ECD2-605A-4EBC-B48D-A3884A0657A9}">
      <dsp:nvSpPr>
        <dsp:cNvPr id="0" name=""/>
        <dsp:cNvSpPr/>
      </dsp:nvSpPr>
      <dsp:spPr>
        <a:xfrm>
          <a:off x="1947326" y="3379362"/>
          <a:ext cx="1415978" cy="707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Συμβολή</a:t>
          </a: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Contribution</a:t>
          </a:r>
          <a:endParaRPr lang="el-GR" sz="1500" kern="1200" dirty="0"/>
        </a:p>
      </dsp:txBody>
      <dsp:txXfrm>
        <a:off x="1981887" y="3413923"/>
        <a:ext cx="1346856" cy="638867"/>
      </dsp:txXfrm>
    </dsp:sp>
    <dsp:sp modelId="{A52C4F36-E126-4144-9055-D70574E03300}">
      <dsp:nvSpPr>
        <dsp:cNvPr id="0" name=""/>
        <dsp:cNvSpPr/>
      </dsp:nvSpPr>
      <dsp:spPr>
        <a:xfrm>
          <a:off x="592795" y="1971416"/>
          <a:ext cx="1415978" cy="707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Αντιμετώπιση</a:t>
          </a: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Coping</a:t>
          </a:r>
          <a:endParaRPr lang="el-GR" sz="1500" kern="1200" dirty="0"/>
        </a:p>
      </dsp:txBody>
      <dsp:txXfrm>
        <a:off x="627356" y="2005977"/>
        <a:ext cx="1346856" cy="638867"/>
      </dsp:txXfrm>
    </dsp:sp>
    <dsp:sp modelId="{EEE45998-423E-46B9-92E9-4203E6724558}">
      <dsp:nvSpPr>
        <dsp:cNvPr id="0" name=""/>
        <dsp:cNvSpPr/>
      </dsp:nvSpPr>
      <dsp:spPr>
        <a:xfrm>
          <a:off x="3414047" y="0"/>
          <a:ext cx="1415978" cy="707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Έλεγχος</a:t>
          </a: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Control</a:t>
          </a:r>
          <a:endParaRPr lang="el-GR" sz="1500" kern="1200" dirty="0"/>
        </a:p>
      </dsp:txBody>
      <dsp:txXfrm>
        <a:off x="3448608" y="34561"/>
        <a:ext cx="1346856" cy="638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5DE0B5-4EB5-96C7-8A97-876E7F351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2574BAD-1547-1EAB-DF53-94E2D4A8F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9046EB2-1C90-70C5-15B9-747D3B40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DB9A-D187-42CC-9A9E-2EB1BF8127D8}" type="datetimeFigureOut">
              <a:rPr lang="el-GR" smtClean="0"/>
              <a:pPr/>
              <a:t>16/7/2023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658C901-C849-E50E-E930-555859C4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665F0F5-10C0-3872-76CD-AF932BCD5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149E-7B87-45C2-AA9A-BFCEE6BDE4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68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936314-B1A6-526B-FD0A-D1022B02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869E460-EA76-D07A-B26F-6722E59D9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A1070E0-B74F-64DC-2514-AB822A3C8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DB9A-D187-42CC-9A9E-2EB1BF8127D8}" type="datetimeFigureOut">
              <a:rPr lang="el-GR" smtClean="0"/>
              <a:pPr/>
              <a:t>16/7/2023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D0DF2E6-CF33-0781-4812-E9875EA4B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52823B1-52BB-D2D4-016B-C314E60C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149E-7B87-45C2-AA9A-BFCEE6BDE4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634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E2BDB79-72FF-6D71-1589-111906B4C2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643C42F-0D09-1EEE-1395-33C79A526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57339A0-2BD1-55BF-CA84-A5DB67B6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DB9A-D187-42CC-9A9E-2EB1BF8127D8}" type="datetimeFigureOut">
              <a:rPr lang="el-GR" smtClean="0"/>
              <a:pPr/>
              <a:t>16/7/2023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ACF3D06-8E1C-B8F3-6D32-872CFCC40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BA39523-8DD6-2F44-3A5A-E21EA152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149E-7B87-45C2-AA9A-BFCEE6BDE4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397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2130B1-6291-7134-0C14-59929C0B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0B7F794-C5E0-BB98-C7F1-8EA799281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AFBB094-43FA-2BE8-A2CF-9123E0F37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DB9A-D187-42CC-9A9E-2EB1BF8127D8}" type="datetimeFigureOut">
              <a:rPr lang="el-GR" smtClean="0"/>
              <a:pPr/>
              <a:t>16/7/2023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C84CBAD-0439-BE7C-5414-0F1161B2A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7DE61A0-A492-32E2-BC21-BFB1AC5B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149E-7B87-45C2-AA9A-BFCEE6BDE4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099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FA9A18-CF0D-09C5-56E9-9DA139E4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821AC75-7B7A-7F6C-12C2-B3C2ACBFA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B8E63B5-5495-BEA9-5B68-C38D8AAF0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DB9A-D187-42CC-9A9E-2EB1BF8127D8}" type="datetimeFigureOut">
              <a:rPr lang="el-GR" smtClean="0"/>
              <a:pPr/>
              <a:t>16/7/2023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C148F72-D053-B534-3374-98CE302DB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1DD89-87EA-29D0-ABDD-B3C7C7AE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149E-7B87-45C2-AA9A-BFCEE6BDE4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657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46B312-BD61-8EE3-3722-2F42B9CBE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8FF5A00-7389-4551-A573-73FB02555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104FFD3-68AC-BEFE-CAF0-44DD328A4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6213911-64B7-AA5A-2630-D4FF2BA67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DB9A-D187-42CC-9A9E-2EB1BF8127D8}" type="datetimeFigureOut">
              <a:rPr lang="el-GR" smtClean="0"/>
              <a:pPr/>
              <a:t>16/7/2023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F2E99BC-DA48-5CE2-B747-4AA41B252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936250D-5BDB-4706-AACE-EEDC3F72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149E-7B87-45C2-AA9A-BFCEE6BDE4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520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B54CE0-301B-9A2A-E0FD-900C51964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190D2A5-6A72-9C0F-6A23-3277D9FCB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E667B9-37D0-5877-4CDA-BE303AFE2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F24AA0F-B557-4241-D40D-2B16654429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1E2B964-1A54-0DF4-FF3C-35EBE3F61A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5C3C848-2B52-D2B2-82FD-26721474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DB9A-D187-42CC-9A9E-2EB1BF8127D8}" type="datetimeFigureOut">
              <a:rPr lang="el-GR" smtClean="0"/>
              <a:pPr/>
              <a:t>16/7/2023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5F8AB5C-B7FE-27FA-64D0-000A3261E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38CFDB9-70AB-1883-F964-3E506335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149E-7B87-45C2-AA9A-BFCEE6BDE4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348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C0D760-B067-B729-088D-2A8A2AA8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2F3CAA8-C23F-0B57-02F3-17AC7372B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DB9A-D187-42CC-9A9E-2EB1BF8127D8}" type="datetimeFigureOut">
              <a:rPr lang="el-GR" smtClean="0"/>
              <a:pPr/>
              <a:t>16/7/2023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1347FA2-9944-A127-C94B-E37EAD35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B49B884-FA18-5686-5C49-324083AEA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149E-7B87-45C2-AA9A-BFCEE6BDE4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311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873F96E-38E8-FF2A-2E6C-FD81FFBD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DB9A-D187-42CC-9A9E-2EB1BF8127D8}" type="datetimeFigureOut">
              <a:rPr lang="el-GR" smtClean="0"/>
              <a:pPr/>
              <a:t>16/7/2023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4597143-E3A4-0AA2-530E-B397744D7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618BAED-3745-3D59-CC4A-5B5909AF1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149E-7B87-45C2-AA9A-BFCEE6BDE4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004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48CF75-F582-8D34-B6BA-68ACF5D4B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13BC54D-8D86-C978-882A-9E630A581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432070E-1FFD-B69D-6716-A4AE44C28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3D3AA96-AB17-38F5-3A00-B0FAA5999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DB9A-D187-42CC-9A9E-2EB1BF8127D8}" type="datetimeFigureOut">
              <a:rPr lang="el-GR" smtClean="0"/>
              <a:pPr/>
              <a:t>16/7/2023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F1B4FD5-BA38-79EE-8B49-01EDA270B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59E24D-7633-C540-60BF-2A2CEECB1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149E-7B87-45C2-AA9A-BFCEE6BDE4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160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371296-0FA8-4B7B-B5D5-13FB859DE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38D153-7634-AE13-7C9C-4C16FCAB6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535B58C-19B1-5077-7F81-63E0842A2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B6BED93-B270-E795-C8C7-FD81C987A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DB9A-D187-42CC-9A9E-2EB1BF8127D8}" type="datetimeFigureOut">
              <a:rPr lang="el-GR" smtClean="0"/>
              <a:pPr/>
              <a:t>16/7/2023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738CE38-78DE-6E40-72DD-F47C9EB5F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AD473F5-086F-8861-4251-9E7254F2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149E-7B87-45C2-AA9A-BFCEE6BDE4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40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BE976C5-5B7C-EEEE-37BE-3212C5D81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396402C-B230-7D7A-596B-4F760C7C5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4C8CA95-27A2-376F-BFD9-7E3427414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3DB9A-D187-42CC-9A9E-2EB1BF8127D8}" type="datetimeFigureOut">
              <a:rPr lang="el-GR" smtClean="0"/>
              <a:pPr/>
              <a:t>16/7/2023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77256C0-7BDD-8A52-4497-4410A7137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CDE21F1-50D2-4F6E-ED9D-5F2600A0E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B149E-7B87-45C2-AA9A-BFCEE6BDE4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708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7008E7-9F41-D3DC-6B62-488DB99C5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80" y="230588"/>
            <a:ext cx="10063700" cy="3657599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br>
              <a:rPr lang="en-US" sz="4000" dirty="0"/>
            </a:br>
            <a:r>
              <a:rPr lang="el-GR" sz="4000" b="1" dirty="0"/>
              <a:t>         </a:t>
            </a:r>
            <a:r>
              <a:rPr lang="en-US" sz="3100" b="1" dirty="0">
                <a:latin typeface="Century Gothic" panose="020B0502020202020204" pitchFamily="34" charset="0"/>
              </a:rPr>
              <a:t>3o</a:t>
            </a:r>
            <a:r>
              <a:rPr lang="el-GR" sz="3100" b="1" dirty="0">
                <a:latin typeface="Century Gothic" panose="020B0502020202020204" pitchFamily="34" charset="0"/>
              </a:rPr>
              <a:t> Δημοτικό Σχολείο Χαλάστρας</a:t>
            </a:r>
            <a:br>
              <a:rPr lang="en-US" sz="3100" b="1" dirty="0">
                <a:latin typeface="Century Gothic" panose="020B0502020202020204" pitchFamily="34" charset="0"/>
              </a:rPr>
            </a:br>
            <a:r>
              <a:rPr lang="el-GR" sz="3100" b="1" dirty="0">
                <a:latin typeface="Century Gothic" panose="020B0502020202020204" pitchFamily="34" charset="0"/>
              </a:rPr>
              <a:t>         Ευρωπαϊκά Προγράμματα</a:t>
            </a:r>
            <a:br>
              <a:rPr lang="en-US" sz="4000" b="1" dirty="0">
                <a:latin typeface="Century Gothic" panose="020B0502020202020204" pitchFamily="34" charset="0"/>
              </a:rPr>
            </a:br>
            <a:r>
              <a:rPr lang="el-GR" sz="4000" dirty="0"/>
              <a:t>       </a:t>
            </a:r>
            <a:br>
              <a:rPr lang="en-US" sz="4000" dirty="0"/>
            </a:b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Πρόγραμμα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Erasmus KA122</a:t>
            </a:r>
            <a:b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«Χτίζοντας την ψυχική ανθεκτικότητα </a:t>
            </a:r>
            <a:b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σχολείο»</a:t>
            </a:r>
            <a:b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/>
              <a:t>      </a:t>
            </a:r>
            <a:endParaRPr lang="el-GR" sz="40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D012C7D-E37A-1024-B312-FC426C0EB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16" y="366482"/>
            <a:ext cx="2154756" cy="404576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B10B4B92-A65F-A7C2-D86B-6F645CB59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8" y="120362"/>
            <a:ext cx="2681569" cy="1278711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AC21BBCF-A7B2-5777-627A-D2B0E9E368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8" y="4646185"/>
            <a:ext cx="3489382" cy="131445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58D6F844-5388-D57F-C155-7FE9C1E16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7" y="4816183"/>
            <a:ext cx="4439645" cy="1143000"/>
          </a:xfrm>
          <a:prstGeom prst="rect">
            <a:avLst/>
          </a:prstGeom>
        </p:spPr>
      </p:pic>
      <p:sp>
        <p:nvSpPr>
          <p:cNvPr id="12" name="Βέλος: Δεξιό 11">
            <a:extLst>
              <a:ext uri="{FF2B5EF4-FFF2-40B4-BE49-F238E27FC236}">
                <a16:creationId xmlns:a16="http://schemas.microsoft.com/office/drawing/2014/main" id="{BE1701E3-699E-A049-47EE-D1F781D3C3ED}"/>
              </a:ext>
            </a:extLst>
          </p:cNvPr>
          <p:cNvSpPr/>
          <p:nvPr/>
        </p:nvSpPr>
        <p:spPr>
          <a:xfrm>
            <a:off x="4486988" y="4936308"/>
            <a:ext cx="204388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19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CD4D00-B7DF-1B91-31B3-6A5E8C07C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897"/>
            <a:ext cx="10515600" cy="683741"/>
          </a:xfrm>
        </p:spPr>
        <p:txBody>
          <a:bodyPr>
            <a:normAutofit fontScale="90000"/>
          </a:bodyPr>
          <a:lstStyle/>
          <a:p>
            <a:r>
              <a:rPr lang="el-GR" sz="2800" b="1" dirty="0"/>
              <a:t>ΕΠΙΜΟΡΦΩΤΙΚΕΣ ΔΡΑΣΕΙΣ</a:t>
            </a:r>
            <a:br>
              <a:rPr lang="el-GR" sz="2800" b="1" dirty="0"/>
            </a:br>
            <a:endParaRPr lang="el-GR" sz="28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E76438-4626-E177-C06A-353FE856F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941" y="691978"/>
            <a:ext cx="11392929" cy="51998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b="1" dirty="0"/>
              <a:t>3</a:t>
            </a:r>
            <a:r>
              <a:rPr lang="el-GR" b="1" baseline="30000" dirty="0"/>
              <a:t>η</a:t>
            </a:r>
            <a:r>
              <a:rPr lang="el-GR" b="1" dirty="0"/>
              <a:t> μέρα:</a:t>
            </a:r>
            <a:r>
              <a:rPr lang="el-GR" dirty="0"/>
              <a:t> Επίσκεψη σε Ιδιωτικό Ινστιτούτο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Στόχος η γνωριμία με την εκπαιδευτική πλατφόρμα </a:t>
            </a:r>
            <a:r>
              <a:rPr lang="en-US" b="1" u="sng" dirty="0" err="1"/>
              <a:t>Glifing</a:t>
            </a:r>
            <a:r>
              <a:rPr lang="en-US" dirty="0"/>
              <a:t> </a:t>
            </a:r>
            <a:r>
              <a:rPr lang="el-GR" dirty="0"/>
              <a:t>που έχει ως σκοπό την ενίσχυση της αναγνωστικής ικανότητας των μαθητών με μαθησιακές δυσκολίες.</a:t>
            </a:r>
          </a:p>
          <a:p>
            <a:endParaRPr lang="el-GR" dirty="0"/>
          </a:p>
        </p:txBody>
      </p:sp>
      <p:pic>
        <p:nvPicPr>
          <p:cNvPr id="4" name="Εικόνα 12">
            <a:extLst>
              <a:ext uri="{FF2B5EF4-FFF2-40B4-BE49-F238E27FC236}">
                <a16:creationId xmlns:a16="http://schemas.microsoft.com/office/drawing/2014/main" id="{F576BD58-A28B-1AB0-4DC9-6D953EF9E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6" y="3249241"/>
            <a:ext cx="3359225" cy="343988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8610" y="2158314"/>
            <a:ext cx="5135952" cy="1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9867" y="3657600"/>
            <a:ext cx="2930782" cy="29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C:\Users\UserPC\Desktop\ΒΑΡΚΕΛΩΝΗ ΜΑΪΟΣ 2023\IMG-f9d49006ef493ee1b6c4318c244f2a5f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6932" y="3615654"/>
            <a:ext cx="3120704" cy="3108121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64484" y="3694155"/>
            <a:ext cx="2270997" cy="287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22468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CD4D00-B7DF-1B91-31B3-6A5E8C07C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897"/>
            <a:ext cx="10515600" cy="683741"/>
          </a:xfrm>
        </p:spPr>
        <p:txBody>
          <a:bodyPr>
            <a:normAutofit fontScale="90000"/>
          </a:bodyPr>
          <a:lstStyle/>
          <a:p>
            <a:r>
              <a:rPr lang="el-GR" sz="2800" b="1" dirty="0"/>
              <a:t>ΕΠΙΜΟΡΦΩΤΙΚΕΣ ΔΡΑΣΕΙΣ</a:t>
            </a:r>
            <a:br>
              <a:rPr lang="el-GR" sz="2800" b="1" dirty="0"/>
            </a:br>
            <a:endParaRPr lang="el-GR" sz="28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E76438-4626-E177-C06A-353FE856F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941" y="691978"/>
            <a:ext cx="11392929" cy="51998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b="1" dirty="0"/>
              <a:t>4</a:t>
            </a:r>
            <a:r>
              <a:rPr lang="el-GR" b="1" baseline="30000" dirty="0"/>
              <a:t>η</a:t>
            </a:r>
            <a:r>
              <a:rPr lang="el-GR" b="1" dirty="0"/>
              <a:t> μέρα: </a:t>
            </a:r>
            <a:r>
              <a:rPr lang="el-GR" dirty="0"/>
              <a:t>Επίσκεψη σε κέντρο Μουσικοθεραπείας</a:t>
            </a:r>
          </a:p>
          <a:p>
            <a:pPr marL="0" indent="0">
              <a:buNone/>
            </a:pPr>
            <a:r>
              <a:rPr lang="el-GR" dirty="0"/>
              <a:t>Συμμετοχή σε επίδειξη τεχνικών ψυχοθεραπείας μέσω της μουσικής για παιδιά με αυτισμό και προβλήματα συμπεριφοράς από την Ψυχολόγο- </a:t>
            </a:r>
            <a:r>
              <a:rPr lang="el-GR" dirty="0" err="1"/>
              <a:t>Μουσικοθεραπεύτρια</a:t>
            </a:r>
            <a:r>
              <a:rPr lang="el-GR" dirty="0"/>
              <a:t> και Διευθύντρια του μεταπτυχιακού τμήματος Μουσικοθεραπείας του Πανεπιστημίου Βαρκελώνης κ.</a:t>
            </a:r>
            <a:r>
              <a:rPr lang="en-US" dirty="0" err="1"/>
              <a:t>Nuria</a:t>
            </a:r>
            <a:r>
              <a:rPr lang="en-US" dirty="0"/>
              <a:t> </a:t>
            </a:r>
            <a:r>
              <a:rPr lang="en-US"/>
              <a:t>Escuide</a:t>
            </a:r>
            <a:endParaRPr lang="en-US" dirty="0"/>
          </a:p>
          <a:p>
            <a:endParaRPr lang="el-GR" dirty="0"/>
          </a:p>
        </p:txBody>
      </p:sp>
      <p:pic>
        <p:nvPicPr>
          <p:cNvPr id="4" name="Εικόνα 14">
            <a:extLst>
              <a:ext uri="{FF2B5EF4-FFF2-40B4-BE49-F238E27FC236}">
                <a16:creationId xmlns:a16="http://schemas.microsoft.com/office/drawing/2014/main" id="{04BFC5D9-4417-EF2E-BCBA-EA1BE5805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0" y="3141521"/>
            <a:ext cx="3539712" cy="3345019"/>
          </a:xfrm>
          <a:prstGeom prst="rect">
            <a:avLst/>
          </a:prstGeom>
        </p:spPr>
      </p:pic>
      <p:pic>
        <p:nvPicPr>
          <p:cNvPr id="5" name="4 - Εικόνα" descr="IMG-82d4b6d5941d607a1ec935cc3b9b7fdf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783" y="3220994"/>
            <a:ext cx="3377513" cy="32868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0529" y="2792626"/>
            <a:ext cx="4176584" cy="383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22468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CD4D00-B7DF-1B91-31B3-6A5E8C07C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897"/>
            <a:ext cx="10515600" cy="683741"/>
          </a:xfrm>
        </p:spPr>
        <p:txBody>
          <a:bodyPr>
            <a:normAutofit fontScale="90000"/>
          </a:bodyPr>
          <a:lstStyle/>
          <a:p>
            <a:r>
              <a:rPr lang="el-GR" sz="2800" b="1" dirty="0"/>
              <a:t>ΕΠΙΜΟΡΦΩΤΙΚΕΣ ΔΡΑΣΕΙΣ</a:t>
            </a:r>
            <a:br>
              <a:rPr lang="el-GR" sz="2800" b="1" dirty="0"/>
            </a:br>
            <a:endParaRPr lang="el-GR" sz="28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E76438-4626-E177-C06A-353FE856F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941" y="691978"/>
            <a:ext cx="11392929" cy="5199850"/>
          </a:xfrm>
        </p:spPr>
        <p:txBody>
          <a:bodyPr>
            <a:normAutofit/>
          </a:bodyPr>
          <a:lstStyle/>
          <a:p>
            <a:r>
              <a:rPr lang="en-US" b="1" dirty="0"/>
              <a:t>5</a:t>
            </a:r>
            <a:r>
              <a:rPr lang="el-GR" b="1" baseline="30000" dirty="0"/>
              <a:t>η</a:t>
            </a:r>
            <a:r>
              <a:rPr lang="el-GR" b="1" dirty="0"/>
              <a:t> μέρα:</a:t>
            </a:r>
            <a:r>
              <a:rPr lang="en-US" b="1" dirty="0"/>
              <a:t> </a:t>
            </a:r>
            <a:r>
              <a:rPr lang="el-GR" dirty="0"/>
              <a:t>Επιμόρφωση στον χώρο του </a:t>
            </a:r>
            <a:r>
              <a:rPr lang="en-US" dirty="0"/>
              <a:t>Moveu </a:t>
            </a:r>
            <a:r>
              <a:rPr lang="el-GR" dirty="0"/>
              <a:t>με θέμα την Ιστορία της Ισπανίας , τη γλώσσα, τον πολιτισμό και το εκπαιδευτικό σύστημα.</a:t>
            </a:r>
            <a:endParaRPr lang="el-GR" b="1" dirty="0"/>
          </a:p>
          <a:p>
            <a:endParaRPr lang="el-GR" dirty="0"/>
          </a:p>
        </p:txBody>
      </p:sp>
      <p:pic>
        <p:nvPicPr>
          <p:cNvPr id="9" name="8 - Εικόνα" descr="C:\Users\UserPC\Desktop\20230515_1258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760" y="1670983"/>
            <a:ext cx="4228607" cy="4802662"/>
          </a:xfrm>
          <a:prstGeom prst="rect">
            <a:avLst/>
          </a:prstGeom>
          <a:noFill/>
        </p:spPr>
      </p:pic>
      <p:pic>
        <p:nvPicPr>
          <p:cNvPr id="1028" name="Picture 4" descr="20230515_1218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3709" y="1968843"/>
            <a:ext cx="5074507" cy="418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2468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CD4D00-B7DF-1B91-31B3-6A5E8C07C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894"/>
          </a:xfrm>
        </p:spPr>
        <p:txBody>
          <a:bodyPr>
            <a:normAutofit/>
          </a:bodyPr>
          <a:lstStyle/>
          <a:p>
            <a:r>
              <a:rPr lang="el-GR" sz="2800" b="1" dirty="0"/>
              <a:t>ΠΟΛΙΤΙΣΤΙΚΕΣ ΔΡΑΣΕΙΣ - ΕΠΙΣΚΕΨΕΙΣ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E76438-4626-E177-C06A-353FE856F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49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Sagrada Familia</a:t>
            </a:r>
            <a:r>
              <a:rPr lang="el-GR" dirty="0">
                <a:latin typeface="Century Gothic" panose="020B0502020202020204" pitchFamily="34" charset="0"/>
              </a:rPr>
              <a:t> Εκκλησία της Αγίας Οικογένειας</a:t>
            </a:r>
            <a:r>
              <a:rPr lang="en-US" dirty="0">
                <a:latin typeface="Century Gothic" panose="020B0502020202020204" pitchFamily="34" charset="0"/>
              </a:rPr>
              <a:t>  (Gaudi)</a:t>
            </a:r>
          </a:p>
          <a:p>
            <a:r>
              <a:rPr lang="en-US" dirty="0">
                <a:latin typeface="Century Gothic" panose="020B0502020202020204" pitchFamily="34" charset="0"/>
              </a:rPr>
              <a:t>Casa Batllo, Casa Mila (Gaudi)</a:t>
            </a:r>
          </a:p>
          <a:p>
            <a:r>
              <a:rPr lang="el-GR" dirty="0">
                <a:latin typeface="Century Gothic" panose="020B0502020202020204" pitchFamily="34" charset="0"/>
              </a:rPr>
              <a:t>Πάρκο </a:t>
            </a:r>
            <a:r>
              <a:rPr lang="en-US" dirty="0">
                <a:latin typeface="Century Gothic" panose="020B0502020202020204" pitchFamily="34" charset="0"/>
              </a:rPr>
              <a:t>Guell (Gaudi)</a:t>
            </a:r>
          </a:p>
          <a:p>
            <a:r>
              <a:rPr lang="en-US" dirty="0">
                <a:latin typeface="Century Gothic" panose="020B0502020202020204" pitchFamily="34" charset="0"/>
              </a:rPr>
              <a:t>MNAC</a:t>
            </a:r>
            <a:r>
              <a:rPr lang="el-GR" dirty="0">
                <a:latin typeface="Century Gothic" panose="020B0502020202020204" pitchFamily="34" charset="0"/>
              </a:rPr>
              <a:t> Εθνικό 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l-GR" dirty="0">
                <a:latin typeface="Century Gothic" panose="020B0502020202020204" pitchFamily="34" charset="0"/>
              </a:rPr>
              <a:t>Μουσείο Τέχνης Καταλονίας</a:t>
            </a:r>
          </a:p>
          <a:p>
            <a:r>
              <a:rPr lang="el-GR" dirty="0">
                <a:latin typeface="Century Gothic" panose="020B0502020202020204" pitchFamily="34" charset="0"/>
              </a:rPr>
              <a:t>Πλατείες </a:t>
            </a:r>
            <a:r>
              <a:rPr lang="en-US" dirty="0">
                <a:latin typeface="Century Gothic" panose="020B0502020202020204" pitchFamily="34" charset="0"/>
              </a:rPr>
              <a:t>Plaza de Catalunya, Plaza d</a:t>
            </a:r>
            <a:r>
              <a:rPr lang="el-GR" dirty="0">
                <a:latin typeface="Century Gothic" panose="020B0502020202020204" pitchFamily="34" charset="0"/>
              </a:rPr>
              <a:t>΄Ε</a:t>
            </a:r>
            <a:r>
              <a:rPr lang="en-US" dirty="0" err="1">
                <a:latin typeface="Century Gothic" panose="020B0502020202020204" pitchFamily="34" charset="0"/>
              </a:rPr>
              <a:t>spanya</a:t>
            </a:r>
            <a:endParaRPr lang="el-GR" dirty="0">
              <a:latin typeface="Century Gothic" panose="020B0502020202020204" pitchFamily="34" charset="0"/>
            </a:endParaRPr>
          </a:p>
          <a:p>
            <a:r>
              <a:rPr lang="el-GR" dirty="0">
                <a:latin typeface="Century Gothic" panose="020B0502020202020204" pitchFamily="34" charset="0"/>
              </a:rPr>
              <a:t>Μουσείο Πικάσο</a:t>
            </a:r>
          </a:p>
          <a:p>
            <a:r>
              <a:rPr lang="en-US" dirty="0">
                <a:latin typeface="Century Gothic" panose="020B0502020202020204" pitchFamily="34" charset="0"/>
              </a:rPr>
              <a:t>Poble Espanyol  .</a:t>
            </a:r>
            <a:r>
              <a:rPr lang="el-GR" dirty="0">
                <a:latin typeface="Century Gothic" panose="020B0502020202020204" pitchFamily="34" charset="0"/>
              </a:rPr>
              <a:t>Ισπανικό χωριό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Barceloneta  </a:t>
            </a:r>
            <a:r>
              <a:rPr lang="el-GR" dirty="0">
                <a:latin typeface="Century Gothic" panose="020B0502020202020204" pitchFamily="34" charset="0"/>
              </a:rPr>
              <a:t>Η παραλία της Βαρκελώνης</a:t>
            </a:r>
          </a:p>
          <a:p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2EBC7CB4-96FE-2885-4892-15BBDC3A97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034" y="3063875"/>
            <a:ext cx="2490907" cy="330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68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66C3141-9F94-6AD3-050A-658A7231A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81" y="0"/>
            <a:ext cx="2798774" cy="3731699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89FE179-245E-DCF9-0EBC-2FB5716EB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45" y="38300"/>
            <a:ext cx="2798774" cy="371621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872DB10D-75E1-06AB-F76A-729269930B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958" y="93082"/>
            <a:ext cx="2787161" cy="371621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0E275329-D47E-B665-D70A-636E5163E4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4077"/>
            <a:ext cx="4001729" cy="272845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A94A1CF-0656-4491-A336-E525F3E59F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283" y="0"/>
            <a:ext cx="2750556" cy="3716214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0AA00473-0A23-26A9-52E7-22D4149B09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80" y="3864077"/>
            <a:ext cx="8052619" cy="27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84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1EFD91-20CA-D49F-58D4-0B7FEE668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693" y="245806"/>
            <a:ext cx="10956324" cy="5931157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el-GR" b="0" i="0" dirty="0">
                <a:solidFill>
                  <a:srgbClr val="000000"/>
                </a:solidFill>
                <a:effectLst/>
                <a:latin typeface="-apple-system"/>
              </a:rPr>
              <a:t>Οφέλη που αποκομίσαμε:</a:t>
            </a: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fontAlgn="base"/>
            <a:r>
              <a:rPr lang="el-GR" b="0" i="0" dirty="0">
                <a:solidFill>
                  <a:srgbClr val="000000"/>
                </a:solidFill>
                <a:effectLst/>
                <a:latin typeface="-apple-system"/>
              </a:rPr>
              <a:t> </a:t>
            </a:r>
            <a:r>
              <a:rPr lang="el-GR" dirty="0"/>
              <a:t>Πρακτικές ενδυνάμωσης για τα παιδιά που αντιμετωπίζουν δυσκολίες ως προς τη σχολική επιτυχία και την κοινωνική επάρκεια.</a:t>
            </a:r>
          </a:p>
          <a:p>
            <a:pPr marL="0" indent="0" fontAlgn="base"/>
            <a:r>
              <a:rPr lang="el-GR" dirty="0"/>
              <a:t> Πρακτικές αναγνώρισης των δυνατοτήτων και ενδεχόμενων ειδικών ικανοτήτων</a:t>
            </a:r>
            <a:r>
              <a:rPr lang="en-US" dirty="0"/>
              <a:t> </a:t>
            </a:r>
            <a:r>
              <a:rPr lang="el-GR" dirty="0"/>
              <a:t> του κάθε παιδιού</a:t>
            </a:r>
            <a:r>
              <a:rPr lang="en-US" dirty="0"/>
              <a:t>,</a:t>
            </a:r>
            <a:r>
              <a:rPr lang="el-GR" dirty="0"/>
              <a:t> ανάπτυξης της υπευθυνότητας με τη συμμετοχή στη λήψη των αποφάσεων και των κανόνων του σχολείου</a:t>
            </a:r>
            <a:r>
              <a:rPr lang="en-US" dirty="0"/>
              <a:t>.</a:t>
            </a:r>
          </a:p>
          <a:p>
            <a:pPr marL="0" indent="0" fontAlgn="base"/>
            <a:r>
              <a:rPr lang="el-GR" dirty="0"/>
              <a:t>Πρακτικές καλλιέργειας θετικών σχέσεων μεταξύ μαθητών</a:t>
            </a:r>
          </a:p>
          <a:p>
            <a:pPr marL="0" indent="0" fontAlgn="base"/>
            <a:r>
              <a:rPr lang="el-GR" b="0" i="0" dirty="0">
                <a:solidFill>
                  <a:srgbClr val="000000"/>
                </a:solidFill>
                <a:effectLst/>
                <a:latin typeface="-apple-system"/>
              </a:rPr>
              <a:t> Επαγγελματική ανάπτυξη εκπαιδευτικών </a:t>
            </a:r>
          </a:p>
          <a:p>
            <a:pPr marL="0" indent="0" fontAlgn="base"/>
            <a:endParaRPr lang="el-GR" dirty="0">
              <a:solidFill>
                <a:srgbClr val="000000"/>
              </a:solidFill>
              <a:latin typeface="-apple-system"/>
            </a:endParaRPr>
          </a:p>
          <a:p>
            <a:pPr marL="0" indent="0" fontAlgn="base"/>
            <a:endParaRPr lang="el-G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 fontAlgn="base">
              <a:buNone/>
            </a:pPr>
            <a:r>
              <a:rPr lang="el-GR" dirty="0">
                <a:solidFill>
                  <a:srgbClr val="000000"/>
                </a:solidFill>
                <a:latin typeface="-apple-system"/>
              </a:rPr>
              <a:t>Ευχαριστούμε για την προσοχή σας</a:t>
            </a:r>
          </a:p>
          <a:p>
            <a:pPr marL="0" indent="0" algn="l" fontAlgn="base">
              <a:buNone/>
            </a:pPr>
            <a:r>
              <a:rPr lang="el-GR" b="0" i="0" dirty="0">
                <a:solidFill>
                  <a:srgbClr val="000000"/>
                </a:solidFill>
                <a:effectLst/>
                <a:latin typeface="-apple-system"/>
              </a:rPr>
              <a:t>Καλό καλοκαίρι με υγεία!</a:t>
            </a: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1684D08-94C1-5899-8AAC-36ABF3FFE0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88" y="3328357"/>
            <a:ext cx="2209801" cy="352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7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F7F3F9-92AB-F1C4-E5F4-C7378C4DC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29" y="422787"/>
            <a:ext cx="11009671" cy="934065"/>
          </a:xfrm>
        </p:spPr>
        <p:txBody>
          <a:bodyPr>
            <a:normAutofit/>
          </a:bodyPr>
          <a:lstStyle/>
          <a:p>
            <a:r>
              <a:rPr lang="el-GR" sz="2800" b="1" dirty="0"/>
              <a:t> Ξεκινήσαμε στο </a:t>
            </a:r>
            <a:r>
              <a:rPr lang="en-US" sz="2800" b="1" dirty="0">
                <a:highlight>
                  <a:srgbClr val="FFFF00"/>
                </a:highlight>
              </a:rPr>
              <a:t>eTwinning</a:t>
            </a:r>
            <a:r>
              <a:rPr lang="en-US" sz="2800" b="1" dirty="0"/>
              <a:t> </a:t>
            </a:r>
            <a:r>
              <a:rPr lang="el-GR" sz="2800" b="1" dirty="0"/>
              <a:t> το 2013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4B6115B-3BA5-4AD5-39C9-14B7CCB0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07" y="1219199"/>
            <a:ext cx="11739716" cy="5348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Διακρίσεις:</a:t>
            </a:r>
          </a:p>
          <a:p>
            <a:r>
              <a:rPr lang="el-GR" dirty="0"/>
              <a:t>12 Εθνικές Ετικέτες Ποιότητας</a:t>
            </a:r>
            <a:endParaRPr lang="en-US" dirty="0"/>
          </a:p>
          <a:p>
            <a:r>
              <a:rPr lang="el-GR" dirty="0"/>
              <a:t>12 Ευρωπαϊκές Ετικέτες Ποιότητας</a:t>
            </a:r>
            <a:endParaRPr lang="en-US" dirty="0"/>
          </a:p>
          <a:p>
            <a:r>
              <a:rPr lang="el-GR" dirty="0"/>
              <a:t>Σχολείο </a:t>
            </a:r>
            <a:r>
              <a:rPr lang="en-US" dirty="0"/>
              <a:t>eTwinning</a:t>
            </a:r>
            <a:r>
              <a:rPr lang="el-GR" dirty="0"/>
              <a:t> τα σχολικά έτη: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                                </a:t>
            </a:r>
            <a:r>
              <a:rPr lang="el-GR" b="1" dirty="0"/>
              <a:t>Συνεχίζουμε με:</a:t>
            </a:r>
            <a:r>
              <a:rPr lang="en-US" b="1" dirty="0"/>
              <a:t> </a:t>
            </a:r>
            <a:r>
              <a:rPr lang="en-US" b="1" dirty="0">
                <a:highlight>
                  <a:srgbClr val="FFFF00"/>
                </a:highlight>
              </a:rPr>
              <a:t>ERASMUS+</a:t>
            </a:r>
            <a:endParaRPr lang="el-GR" b="1" dirty="0">
              <a:highlight>
                <a:srgbClr val="FFFF00"/>
              </a:highlight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51EC743-0615-BF29-BF4D-33B0ADBBF1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07" y="134760"/>
            <a:ext cx="5011993" cy="2459280"/>
          </a:xfrm>
          <a:prstGeom prst="rect">
            <a:avLst/>
          </a:prstGeom>
        </p:spPr>
      </p:pic>
      <p:sp>
        <p:nvSpPr>
          <p:cNvPr id="7" name="Διπλός κυματισμός 6">
            <a:extLst>
              <a:ext uri="{FF2B5EF4-FFF2-40B4-BE49-F238E27FC236}">
                <a16:creationId xmlns:a16="http://schemas.microsoft.com/office/drawing/2014/main" id="{A19A4A79-B897-3CB8-AF72-58B3E8F1591F}"/>
              </a:ext>
            </a:extLst>
          </p:cNvPr>
          <p:cNvSpPr/>
          <p:nvPr/>
        </p:nvSpPr>
        <p:spPr>
          <a:xfrm>
            <a:off x="8421325" y="2737358"/>
            <a:ext cx="1194621" cy="59976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2021-2022</a:t>
            </a:r>
          </a:p>
        </p:txBody>
      </p:sp>
      <p:sp>
        <p:nvSpPr>
          <p:cNvPr id="8" name="Διπλός κυματισμός 7">
            <a:extLst>
              <a:ext uri="{FF2B5EF4-FFF2-40B4-BE49-F238E27FC236}">
                <a16:creationId xmlns:a16="http://schemas.microsoft.com/office/drawing/2014/main" id="{2A4B02D2-F446-A9E2-B6AE-B577D049AE54}"/>
              </a:ext>
            </a:extLst>
          </p:cNvPr>
          <p:cNvSpPr/>
          <p:nvPr/>
        </p:nvSpPr>
        <p:spPr>
          <a:xfrm>
            <a:off x="10203424" y="2698955"/>
            <a:ext cx="1194621" cy="59976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2023-2024</a:t>
            </a:r>
          </a:p>
        </p:txBody>
      </p:sp>
      <p:sp>
        <p:nvSpPr>
          <p:cNvPr id="9" name="Διπλός κυματισμός 8">
            <a:extLst>
              <a:ext uri="{FF2B5EF4-FFF2-40B4-BE49-F238E27FC236}">
                <a16:creationId xmlns:a16="http://schemas.microsoft.com/office/drawing/2014/main" id="{B629F560-2523-6A36-C28D-34BAD5BB2EF7}"/>
              </a:ext>
            </a:extLst>
          </p:cNvPr>
          <p:cNvSpPr/>
          <p:nvPr/>
        </p:nvSpPr>
        <p:spPr>
          <a:xfrm>
            <a:off x="6410630" y="2698955"/>
            <a:ext cx="1307690" cy="599768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2018-2019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B0D8B474-FBBC-822B-1314-84627066ABDB}"/>
              </a:ext>
            </a:extLst>
          </p:cNvPr>
          <p:cNvSpPr/>
          <p:nvPr/>
        </p:nvSpPr>
        <p:spPr>
          <a:xfrm>
            <a:off x="259325" y="5078362"/>
            <a:ext cx="2813258" cy="1120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</a:t>
            </a:r>
            <a:r>
              <a:rPr lang="en-US" dirty="0"/>
              <a:t>RASMUS</a:t>
            </a:r>
            <a:r>
              <a:rPr lang="el-GR" dirty="0"/>
              <a:t> +</a:t>
            </a:r>
            <a:endParaRPr lang="en-US" dirty="0"/>
          </a:p>
          <a:p>
            <a:pPr algn="ctr"/>
            <a:r>
              <a:rPr lang="en-US" dirty="0"/>
              <a:t>B</a:t>
            </a:r>
            <a:r>
              <a:rPr lang="el-GR" dirty="0" err="1"/>
              <a:t>αρκελώνη</a:t>
            </a:r>
            <a:r>
              <a:rPr lang="el-GR" dirty="0"/>
              <a:t> </a:t>
            </a:r>
          </a:p>
          <a:p>
            <a:pPr algn="ctr"/>
            <a:r>
              <a:rPr lang="el-GR" dirty="0"/>
              <a:t>14-21/5/2023</a:t>
            </a:r>
          </a:p>
        </p:txBody>
      </p:sp>
      <p:sp>
        <p:nvSpPr>
          <p:cNvPr id="13" name="Διάγραμμα ροής: Διεργασία 12">
            <a:extLst>
              <a:ext uri="{FF2B5EF4-FFF2-40B4-BE49-F238E27FC236}">
                <a16:creationId xmlns:a16="http://schemas.microsoft.com/office/drawing/2014/main" id="{0C2C18A2-E737-6D09-A803-BA829B3DC508}"/>
              </a:ext>
            </a:extLst>
          </p:cNvPr>
          <p:cNvSpPr/>
          <p:nvPr/>
        </p:nvSpPr>
        <p:spPr>
          <a:xfrm>
            <a:off x="4482280" y="5402825"/>
            <a:ext cx="2733367" cy="107663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ERASMUS+</a:t>
            </a:r>
          </a:p>
          <a:p>
            <a:pPr algn="ctr"/>
            <a:r>
              <a:rPr lang="el-GR" dirty="0"/>
              <a:t>Συνεργασία για 2 χρόνια</a:t>
            </a:r>
          </a:p>
          <a:p>
            <a:pPr algn="ctr"/>
            <a:r>
              <a:rPr lang="el-GR" dirty="0"/>
              <a:t>Με Εσθονία και Ισπανία</a:t>
            </a:r>
          </a:p>
        </p:txBody>
      </p:sp>
      <p:sp>
        <p:nvSpPr>
          <p:cNvPr id="14" name="Διάγραμμα ροής: Διεργασία 13">
            <a:extLst>
              <a:ext uri="{FF2B5EF4-FFF2-40B4-BE49-F238E27FC236}">
                <a16:creationId xmlns:a16="http://schemas.microsoft.com/office/drawing/2014/main" id="{435BB10A-A063-30DD-52E7-083275D413B2}"/>
              </a:ext>
            </a:extLst>
          </p:cNvPr>
          <p:cNvSpPr/>
          <p:nvPr/>
        </p:nvSpPr>
        <p:spPr>
          <a:xfrm>
            <a:off x="8332226" y="4653723"/>
            <a:ext cx="2733367" cy="107663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Σε αναμονή για έγκριση</a:t>
            </a:r>
          </a:p>
          <a:p>
            <a:pPr algn="ctr"/>
            <a:r>
              <a:rPr lang="en-US" dirty="0"/>
              <a:t>ERASMUS+</a:t>
            </a:r>
          </a:p>
          <a:p>
            <a:pPr algn="ctr"/>
            <a:r>
              <a:rPr lang="en-US" dirty="0"/>
              <a:t>B</a:t>
            </a:r>
            <a:r>
              <a:rPr lang="el-GR" dirty="0" err="1"/>
              <a:t>ερολίνο</a:t>
            </a:r>
            <a:endParaRPr lang="el-GR" dirty="0"/>
          </a:p>
        </p:txBody>
      </p:sp>
      <p:sp>
        <p:nvSpPr>
          <p:cNvPr id="16" name="Βέλος: Καμπύλο προς τα δεξιά 15">
            <a:extLst>
              <a:ext uri="{FF2B5EF4-FFF2-40B4-BE49-F238E27FC236}">
                <a16:creationId xmlns:a16="http://schemas.microsoft.com/office/drawing/2014/main" id="{FEB3FCC0-9001-F425-9BB6-77B63757F5BF}"/>
              </a:ext>
            </a:extLst>
          </p:cNvPr>
          <p:cNvSpPr/>
          <p:nvPr/>
        </p:nvSpPr>
        <p:spPr>
          <a:xfrm rot="20109779">
            <a:off x="7242684" y="4597787"/>
            <a:ext cx="580959" cy="9174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7" name="Βέλος: Καμπύλο προς τα αριστερά 16">
            <a:extLst>
              <a:ext uri="{FF2B5EF4-FFF2-40B4-BE49-F238E27FC236}">
                <a16:creationId xmlns:a16="http://schemas.microsoft.com/office/drawing/2014/main" id="{881D24E2-AD06-CADC-328A-CC97D85681DC}"/>
              </a:ext>
            </a:extLst>
          </p:cNvPr>
          <p:cNvSpPr/>
          <p:nvPr/>
        </p:nvSpPr>
        <p:spPr>
          <a:xfrm>
            <a:off x="3562350" y="4563382"/>
            <a:ext cx="626812" cy="93406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8" name="Βέλος: Κάτω 17">
            <a:extLst>
              <a:ext uri="{FF2B5EF4-FFF2-40B4-BE49-F238E27FC236}">
                <a16:creationId xmlns:a16="http://schemas.microsoft.com/office/drawing/2014/main" id="{37334F36-09F7-95C3-D06E-F20D264394EA}"/>
              </a:ext>
            </a:extLst>
          </p:cNvPr>
          <p:cNvSpPr/>
          <p:nvPr/>
        </p:nvSpPr>
        <p:spPr>
          <a:xfrm>
            <a:off x="5541710" y="4346150"/>
            <a:ext cx="435075" cy="8056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8541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74602F-9A98-7055-CE99-30725253B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/>
              <a:t>            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Τίτλος εγκεκριμένου προγράμματος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Erasmus KA122</a:t>
            </a:r>
            <a:b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«Χτίζοντας την ψυχική ανθεκτικότητα στο σχολείο»</a:t>
            </a:r>
            <a:b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C7C207-AA16-8C7D-73C2-2784C3EE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510" y="1855605"/>
            <a:ext cx="11275057" cy="4351338"/>
          </a:xfrm>
        </p:spPr>
        <p:txBody>
          <a:bodyPr/>
          <a:lstStyle/>
          <a:p>
            <a:pPr marL="0" indent="0">
              <a:buNone/>
            </a:pPr>
            <a:endParaRPr lang="el-GR" sz="1600" dirty="0"/>
          </a:p>
          <a:p>
            <a:endParaRPr lang="el-GR" sz="1600" dirty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432DB737-330B-BB7F-8895-1F9D641C46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5237020"/>
              </p:ext>
            </p:extLst>
          </p:nvPr>
        </p:nvGraphicFramePr>
        <p:xfrm>
          <a:off x="1117600" y="1855605"/>
          <a:ext cx="10556240" cy="441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C3B2F471-6419-6340-234C-871295142803}"/>
              </a:ext>
            </a:extLst>
          </p:cNvPr>
          <p:cNvSpPr/>
          <p:nvPr/>
        </p:nvSpPr>
        <p:spPr>
          <a:xfrm>
            <a:off x="297511" y="3042834"/>
            <a:ext cx="2449001" cy="2186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Λόγοι που οδήγησαν στην επιλογή του συγκεκριμένου προγράμματος</a:t>
            </a: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A7A4E660-1D13-67D7-CCA1-B691B8CF8024}"/>
              </a:ext>
            </a:extLst>
          </p:cNvPr>
          <p:cNvSpPr/>
          <p:nvPr/>
        </p:nvSpPr>
        <p:spPr>
          <a:xfrm>
            <a:off x="6440886" y="2489727"/>
            <a:ext cx="1895393" cy="2973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Αντιμετώπιση αποτυχίας,</a:t>
            </a:r>
            <a:endParaRPr lang="en-US" dirty="0"/>
          </a:p>
          <a:p>
            <a:pPr algn="ctr"/>
            <a:r>
              <a:rPr lang="el-GR" dirty="0"/>
              <a:t>ματαίωσης,</a:t>
            </a:r>
            <a:endParaRPr lang="en-US" dirty="0"/>
          </a:p>
          <a:p>
            <a:pPr algn="ctr"/>
            <a:r>
              <a:rPr lang="en-US" dirty="0"/>
              <a:t>bulling,</a:t>
            </a:r>
          </a:p>
          <a:p>
            <a:pPr algn="ctr"/>
            <a:r>
              <a:rPr lang="el-GR" dirty="0"/>
              <a:t>συνθήκες παρατεταμένου άγχους (πχ δύσκολο διαζύγιο γονέων)</a:t>
            </a:r>
            <a:endParaRPr lang="en-US" dirty="0"/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931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C07949-6C98-0493-BD29-E1AA333FA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000" b="1" dirty="0">
                <a:highlight>
                  <a:srgbClr val="FFFF00"/>
                </a:highlight>
                <a:latin typeface="Century Gothic" panose="020B0502020202020204" pitchFamily="34" charset="0"/>
              </a:rPr>
              <a:t>Τι είναι ψυχική ανθεκτικότητα; </a:t>
            </a:r>
            <a:br>
              <a:rPr lang="en-US" sz="2000" b="1" dirty="0">
                <a:highlight>
                  <a:srgbClr val="FFFF00"/>
                </a:highlight>
                <a:latin typeface="Century Gothic" panose="020B0502020202020204" pitchFamily="34" charset="0"/>
              </a:rPr>
            </a:br>
            <a:br>
              <a:rPr lang="el-GR" sz="2000" b="1" dirty="0">
                <a:highlight>
                  <a:srgbClr val="FFFF00"/>
                </a:highlight>
                <a:latin typeface="Century Gothic" panose="020B0502020202020204" pitchFamily="34" charset="0"/>
              </a:rPr>
            </a:br>
            <a:r>
              <a:rPr lang="el-GR" sz="2000" b="1" dirty="0">
                <a:latin typeface="Century Gothic" panose="020B0502020202020204" pitchFamily="34" charset="0"/>
              </a:rPr>
              <a:t>Η ικανότητα του ατόμου να επανέρχεται, να αντέχει στις δυσκολίες και να επαναδομεί τον εαυτό του </a:t>
            </a:r>
            <a:r>
              <a:rPr lang="en-US" sz="2000" b="1" dirty="0">
                <a:latin typeface="Century Gothic" panose="020B0502020202020204" pitchFamily="34" charset="0"/>
              </a:rPr>
              <a:t>(</a:t>
            </a:r>
            <a:r>
              <a:rPr lang="en-US" sz="2000" b="1" dirty="0" err="1">
                <a:latin typeface="Century Gothic" panose="020B0502020202020204" pitchFamily="34" charset="0"/>
              </a:rPr>
              <a:t>Wollin</a:t>
            </a:r>
            <a:r>
              <a:rPr lang="en-US" sz="2000" b="1" dirty="0">
                <a:latin typeface="Century Gothic" panose="020B0502020202020204" pitchFamily="34" charset="0"/>
              </a:rPr>
              <a:t> 1993)</a:t>
            </a:r>
            <a:endParaRPr lang="el-GR" sz="2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3FDC9E25-AB83-B1D3-0A6A-1C7884E16D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110120"/>
              </p:ext>
            </p:extLst>
          </p:nvPr>
        </p:nvGraphicFramePr>
        <p:xfrm>
          <a:off x="4484490" y="2104103"/>
          <a:ext cx="7277101" cy="4388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EA00FA78-A2EB-075D-9E23-FDE412858A3A}"/>
              </a:ext>
            </a:extLst>
          </p:cNvPr>
          <p:cNvSpPr/>
          <p:nvPr/>
        </p:nvSpPr>
        <p:spPr>
          <a:xfrm>
            <a:off x="604299" y="3578087"/>
            <a:ext cx="3601941" cy="643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50B67242-129F-BAE3-A862-C6FD5376609A}"/>
              </a:ext>
            </a:extLst>
          </p:cNvPr>
          <p:cNvSpPr/>
          <p:nvPr/>
        </p:nvSpPr>
        <p:spPr>
          <a:xfrm>
            <a:off x="642786" y="2723447"/>
            <a:ext cx="34744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Τα χαρακτηριστικά της ψυχικής</a:t>
            </a:r>
          </a:p>
          <a:p>
            <a:pPr algn="ctr"/>
            <a:r>
              <a:rPr lang="el-GR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α</a:t>
            </a:r>
            <a:r>
              <a:rPr lang="el-GR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νθεκτικότητας</a:t>
            </a:r>
            <a:r>
              <a:rPr lang="en-US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en-US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7c</a:t>
            </a:r>
            <a:r>
              <a:rPr lang="el-GR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890DDC-EF05-6161-543E-C6C6EC029AE7}"/>
              </a:ext>
            </a:extLst>
          </p:cNvPr>
          <p:cNvSpPr txBox="1"/>
          <p:nvPr/>
        </p:nvSpPr>
        <p:spPr>
          <a:xfrm>
            <a:off x="1320800" y="6333066"/>
            <a:ext cx="7232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Roboto Slab" panose="020B0604020202020204" pitchFamily="2" charset="0"/>
              </a:rPr>
              <a:t> Kenneth R.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Roboto Slab" panose="020B0604020202020204" pitchFamily="2" charset="0"/>
              </a:rPr>
              <a:t>Ginburg</a:t>
            </a:r>
            <a:r>
              <a:rPr lang="en-US" b="0" i="0" dirty="0">
                <a:solidFill>
                  <a:srgbClr val="222222"/>
                </a:solidFill>
                <a:effectLst/>
                <a:latin typeface="Roboto Slab" panose="020B0604020202020204" pitchFamily="2" charset="0"/>
              </a:rPr>
              <a:t> </a:t>
            </a:r>
            <a:r>
              <a:rPr lang="el-GR" b="0" i="0" dirty="0">
                <a:solidFill>
                  <a:srgbClr val="222222"/>
                </a:solidFill>
                <a:effectLst/>
                <a:latin typeface="Roboto Slab" panose="020B0604020202020204" pitchFamily="2" charset="0"/>
              </a:rPr>
              <a:t>&amp; </a:t>
            </a:r>
            <a:r>
              <a:rPr lang="en-US" b="0" i="0" dirty="0">
                <a:solidFill>
                  <a:srgbClr val="222222"/>
                </a:solidFill>
                <a:effectLst/>
                <a:latin typeface="Roboto Slab" panose="020B0604020202020204" pitchFamily="2" charset="0"/>
              </a:rPr>
              <a:t>Martha M.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Roboto Slab" panose="020B0604020202020204" pitchFamily="2" charset="0"/>
              </a:rPr>
              <a:t>Jablow</a:t>
            </a:r>
            <a:r>
              <a:rPr lang="el-GR" b="0" i="0" dirty="0">
                <a:solidFill>
                  <a:srgbClr val="222222"/>
                </a:solidFill>
                <a:effectLst/>
                <a:latin typeface="Roboto Slab" panose="020B0604020202020204" pitchFamily="2" charset="0"/>
              </a:rPr>
              <a:t> (2014)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723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8024FB-B45B-156D-330F-9DAD9C15B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30" y="511728"/>
            <a:ext cx="11096148" cy="3422709"/>
          </a:xfrm>
        </p:spPr>
        <p:txBody>
          <a:bodyPr>
            <a:normAutofit fontScale="90000"/>
          </a:bodyPr>
          <a:lstStyle/>
          <a:p>
            <a:r>
              <a:rPr lang="el-GR" sz="3200" b="1" u="sng" dirty="0"/>
              <a:t>Υλοποίηση προγράμματος </a:t>
            </a:r>
            <a:r>
              <a:rPr lang="en-US" sz="3200" b="1" u="sng" dirty="0"/>
              <a:t>ERASMUS KA122</a:t>
            </a:r>
            <a:r>
              <a:rPr lang="el-GR" sz="3200" b="1" u="sng" dirty="0"/>
              <a:t>   </a:t>
            </a:r>
            <a:br>
              <a:rPr lang="el-GR" sz="3200" b="1" dirty="0"/>
            </a:br>
            <a:br>
              <a:rPr lang="el-GR" sz="3200" b="1" dirty="0"/>
            </a:br>
            <a:r>
              <a:rPr lang="el-GR" sz="3200" b="1" dirty="0"/>
              <a:t> Βαρκελώνη 14-21/5/2023                     ΕΠΙΜΟΡΦΩΤΙΚΟΣ ΦΟΡΕΑΣ  :                     </a:t>
            </a:r>
            <a:br>
              <a:rPr lang="el-GR" sz="3200" b="1" dirty="0"/>
            </a:br>
            <a:br>
              <a:rPr lang="en-US" sz="3200" b="1" dirty="0"/>
            </a:br>
            <a:br>
              <a:rPr lang="en-US" sz="3200" b="1" dirty="0"/>
            </a:br>
            <a:r>
              <a:rPr lang="el-GR" sz="2700" b="1" u="sng" dirty="0"/>
              <a:t>Συμμετέχουσες εκπαιδευτικοί:</a:t>
            </a:r>
            <a:br>
              <a:rPr lang="en-US" sz="2700" b="1" u="sng" dirty="0"/>
            </a:br>
            <a:br>
              <a:rPr lang="el-GR" sz="2700" b="1" dirty="0"/>
            </a:br>
            <a:r>
              <a:rPr lang="el-GR" sz="2700" b="1" dirty="0"/>
              <a:t>Μπέμπη Στυλιανή(Διευθύντρια),</a:t>
            </a:r>
            <a:br>
              <a:rPr lang="en-US" sz="2700" b="1" dirty="0"/>
            </a:br>
            <a:br>
              <a:rPr lang="en-US" sz="2700" b="1" dirty="0"/>
            </a:br>
            <a:r>
              <a:rPr lang="el-GR" sz="2700" b="1" dirty="0"/>
              <a:t>Αναγνώστου Θωμαή (ΠΕ70),</a:t>
            </a:r>
            <a:br>
              <a:rPr lang="en-US" sz="2700" b="1" dirty="0"/>
            </a:br>
            <a:br>
              <a:rPr lang="en-US" sz="2700" b="1" dirty="0"/>
            </a:br>
            <a:r>
              <a:rPr lang="el-GR" sz="2700" b="1" dirty="0" err="1"/>
              <a:t>Κοσμίδου</a:t>
            </a:r>
            <a:r>
              <a:rPr lang="el-GR" sz="2700" b="1" dirty="0"/>
              <a:t> Μαρία (ΠΕ11)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B5C2C4-8D9C-44CA-219C-CF4D2DC7A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5358" y="2776755"/>
            <a:ext cx="4768442" cy="34002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32738D7-62C1-4A50-26CE-49ABEBA120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735" y="931178"/>
            <a:ext cx="1786856" cy="2424418"/>
          </a:xfrm>
          <a:prstGeom prst="rect">
            <a:avLst/>
          </a:prstGeom>
        </p:spPr>
      </p:pic>
      <p:pic>
        <p:nvPicPr>
          <p:cNvPr id="6" name="5 - Εικόνα" descr="IMG-7172542cc68c44b2e73e613f62110948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296" y="1308682"/>
            <a:ext cx="3661850" cy="529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00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CD4D00-B7DF-1B91-31B3-6A5E8C07C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897"/>
            <a:ext cx="10515600" cy="683741"/>
          </a:xfrm>
        </p:spPr>
        <p:txBody>
          <a:bodyPr>
            <a:normAutofit fontScale="90000"/>
          </a:bodyPr>
          <a:lstStyle/>
          <a:p>
            <a:r>
              <a:rPr lang="el-GR" sz="2800" b="1" u="sng" dirty="0">
                <a:solidFill>
                  <a:schemeClr val="accent1">
                    <a:lumMod val="75000"/>
                  </a:schemeClr>
                </a:solidFill>
              </a:rPr>
              <a:t>ΕΠΙΜΟΡΦΩΤΙΚΕΣ ΔΡΑΣΕΙΣ</a:t>
            </a:r>
            <a:br>
              <a:rPr lang="el-GR" sz="2800" b="1" dirty="0"/>
            </a:br>
            <a:endParaRPr lang="el-GR" sz="28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E76438-4626-E177-C06A-353FE856F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941" y="691978"/>
            <a:ext cx="11392929" cy="51998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b="1" dirty="0"/>
              <a:t>1</a:t>
            </a:r>
            <a:r>
              <a:rPr lang="el-GR" b="1" baseline="30000" dirty="0"/>
              <a:t>η</a:t>
            </a:r>
            <a:r>
              <a:rPr lang="el-GR" b="1" dirty="0"/>
              <a:t> μέρα</a:t>
            </a:r>
            <a:r>
              <a:rPr lang="el-GR" dirty="0"/>
              <a:t>: Επίσκεψη στο Δημόσιο Δημοτικό Σχολείο </a:t>
            </a:r>
            <a:r>
              <a:rPr lang="en-US" b="1" dirty="0" err="1"/>
              <a:t>Escola</a:t>
            </a:r>
            <a:r>
              <a:rPr lang="en-US" b="1" dirty="0"/>
              <a:t> La Mar</a:t>
            </a:r>
            <a:r>
              <a:rPr lang="el-GR" b="1" dirty="0"/>
              <a:t> Β</a:t>
            </a:r>
            <a:r>
              <a:rPr lang="en-US" b="1" dirty="0" err="1"/>
              <a:t>ella</a:t>
            </a:r>
            <a:endParaRPr lang="el-GR" b="1" dirty="0"/>
          </a:p>
          <a:p>
            <a:pPr marL="0" indent="0">
              <a:buNone/>
            </a:pPr>
            <a:r>
              <a:rPr lang="el-GR" b="1" dirty="0"/>
              <a:t>Στόχος</a:t>
            </a:r>
            <a:r>
              <a:rPr lang="el-GR" dirty="0"/>
              <a:t> η γνωριμία με το εκπαιδευτικό σύστημα της Καταλονίας, η ξενάγηση στους χώρους του σχολείου και η παρουσίαση δράσεων ενδυνάμωσης ικανοτήτων και δεξιοτήτων των μαθητών</a:t>
            </a:r>
          </a:p>
          <a:p>
            <a:endParaRPr lang="el-GR" dirty="0"/>
          </a:p>
        </p:txBody>
      </p:sp>
      <p:pic>
        <p:nvPicPr>
          <p:cNvPr id="5" name="Θέση περιεχομένου 8">
            <a:extLst>
              <a:ext uri="{FF2B5EF4-FFF2-40B4-BE49-F238E27FC236}">
                <a16:creationId xmlns:a16="http://schemas.microsoft.com/office/drawing/2014/main" id="{752A8617-F85F-D57E-6D59-1DD478F9E6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6" y="2677298"/>
            <a:ext cx="2002266" cy="3559586"/>
          </a:xfrm>
          <a:prstGeom prst="rect">
            <a:avLst/>
          </a:prstGeom>
        </p:spPr>
      </p:pic>
      <p:pic>
        <p:nvPicPr>
          <p:cNvPr id="6" name="Εικόνα 22">
            <a:extLst>
              <a:ext uri="{FF2B5EF4-FFF2-40B4-BE49-F238E27FC236}">
                <a16:creationId xmlns:a16="http://schemas.microsoft.com/office/drawing/2014/main" id="{45715A38-FB78-85E2-5263-BAFA35250A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763" y="2710249"/>
            <a:ext cx="2619848" cy="2619633"/>
          </a:xfrm>
          <a:prstGeom prst="rect">
            <a:avLst/>
          </a:prstGeom>
        </p:spPr>
      </p:pic>
      <p:pic>
        <p:nvPicPr>
          <p:cNvPr id="7" name="Εικόνα 16">
            <a:extLst>
              <a:ext uri="{FF2B5EF4-FFF2-40B4-BE49-F238E27FC236}">
                <a16:creationId xmlns:a16="http://schemas.microsoft.com/office/drawing/2014/main" id="{125DDFAC-A052-F904-2B9F-B7D3C57D2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463" y="2732984"/>
            <a:ext cx="4365523" cy="3218014"/>
          </a:xfrm>
          <a:prstGeom prst="rect">
            <a:avLst/>
          </a:prstGeom>
        </p:spPr>
      </p:pic>
      <p:pic>
        <p:nvPicPr>
          <p:cNvPr id="11" name="3 - Θέση περιεχομένου" descr="20230515_1013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8563" y="2743200"/>
            <a:ext cx="2619632" cy="36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6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CD4D00-B7DF-1B91-31B3-6A5E8C07C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897"/>
            <a:ext cx="10515600" cy="683741"/>
          </a:xfrm>
        </p:spPr>
        <p:txBody>
          <a:bodyPr>
            <a:normAutofit fontScale="90000"/>
          </a:bodyPr>
          <a:lstStyle/>
          <a:p>
            <a:r>
              <a:rPr lang="el-GR" sz="2800" b="1" dirty="0"/>
              <a:t>ΕΠΙΜΟΡΦΩΤΙΚΕΣ ΔΡΑΣΕΙΣ</a:t>
            </a:r>
            <a:br>
              <a:rPr lang="el-GR" sz="2800" b="1" dirty="0"/>
            </a:br>
            <a:endParaRPr lang="el-GR" sz="2800" b="1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255373" y="584886"/>
            <a:ext cx="11098427" cy="5592077"/>
          </a:xfrm>
        </p:spPr>
        <p:txBody>
          <a:bodyPr/>
          <a:lstStyle/>
          <a:p>
            <a:pPr>
              <a:buNone/>
            </a:pPr>
            <a:r>
              <a:rPr lang="el-GR" dirty="0"/>
              <a:t>Δημοτικό Σχολείο </a:t>
            </a:r>
            <a:r>
              <a:rPr lang="en-US" b="1" dirty="0" err="1"/>
              <a:t>Escola</a:t>
            </a:r>
            <a:r>
              <a:rPr lang="en-US" b="1" dirty="0"/>
              <a:t> La Mar</a:t>
            </a:r>
            <a:r>
              <a:rPr lang="el-GR" b="1" dirty="0"/>
              <a:t> Β</a:t>
            </a:r>
            <a:r>
              <a:rPr lang="en-US" b="1" dirty="0" err="1"/>
              <a:t>ella</a:t>
            </a:r>
            <a:endParaRPr lang="el-GR" dirty="0"/>
          </a:p>
        </p:txBody>
      </p:sp>
      <p:pic>
        <p:nvPicPr>
          <p:cNvPr id="10" name="9 - Εικόνα" descr="20230515_1024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5796" y="956345"/>
            <a:ext cx="3824868" cy="2910980"/>
          </a:xfrm>
          <a:prstGeom prst="rect">
            <a:avLst/>
          </a:prstGeom>
        </p:spPr>
      </p:pic>
      <p:pic>
        <p:nvPicPr>
          <p:cNvPr id="11" name="10 - Εικόνα" descr="20230515_1048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4846" y="4245741"/>
            <a:ext cx="3824868" cy="2364783"/>
          </a:xfrm>
          <a:prstGeom prst="rect">
            <a:avLst/>
          </a:prstGeom>
        </p:spPr>
      </p:pic>
      <p:pic>
        <p:nvPicPr>
          <p:cNvPr id="13" name="12 - Εικόνα" descr="20230515_1054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81" y="4320330"/>
            <a:ext cx="3749879" cy="2230155"/>
          </a:xfrm>
          <a:prstGeom prst="rect">
            <a:avLst/>
          </a:prstGeom>
        </p:spPr>
      </p:pic>
      <p:pic>
        <p:nvPicPr>
          <p:cNvPr id="14" name="13 - Εικόνα" descr="20230515_1023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9285" y="1215034"/>
            <a:ext cx="3824868" cy="2610346"/>
          </a:xfrm>
          <a:prstGeom prst="rect">
            <a:avLst/>
          </a:prstGeom>
        </p:spPr>
      </p:pic>
      <p:pic>
        <p:nvPicPr>
          <p:cNvPr id="15" name="14 - Εικόνα" descr="20230515_1023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33722" y="1306309"/>
            <a:ext cx="3824868" cy="2502293"/>
          </a:xfrm>
          <a:prstGeom prst="rect">
            <a:avLst/>
          </a:prstGeom>
        </p:spPr>
      </p:pic>
      <p:pic>
        <p:nvPicPr>
          <p:cNvPr id="22" name="21 - Εικόνα" descr="IMG-e24ae6a14c0ac648cd32b1af7bb8f423-V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2550" y="3976382"/>
            <a:ext cx="3900881" cy="258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68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CD4D00-B7DF-1B91-31B3-6A5E8C07C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897"/>
            <a:ext cx="10515600" cy="683741"/>
          </a:xfrm>
        </p:spPr>
        <p:txBody>
          <a:bodyPr>
            <a:normAutofit fontScale="90000"/>
          </a:bodyPr>
          <a:lstStyle/>
          <a:p>
            <a:r>
              <a:rPr lang="el-GR" sz="2800" b="1" dirty="0"/>
              <a:t>ΕΠΙΜΟΡΦΩΤΙΚΕΣ ΔΡΑΣΕΙΣ</a:t>
            </a:r>
            <a:br>
              <a:rPr lang="el-GR" sz="2800" b="1" dirty="0"/>
            </a:br>
            <a:endParaRPr lang="el-GR" sz="28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E76438-4626-E177-C06A-353FE856F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941" y="691978"/>
            <a:ext cx="11392929" cy="51998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b="1" dirty="0"/>
              <a:t>2</a:t>
            </a:r>
            <a:r>
              <a:rPr lang="el-GR" b="1" baseline="30000" dirty="0"/>
              <a:t>η</a:t>
            </a:r>
            <a:r>
              <a:rPr lang="el-GR" b="1" dirty="0"/>
              <a:t> μέρα: </a:t>
            </a:r>
            <a:r>
              <a:rPr lang="el-GR" dirty="0"/>
              <a:t>Επίσκεψη στο ιδιωτικό </a:t>
            </a:r>
            <a:r>
              <a:rPr lang="el-GR" b="1" dirty="0"/>
              <a:t>Διεθνές Γυμνάσιο Βαρκελώνης</a:t>
            </a:r>
          </a:p>
          <a:p>
            <a:r>
              <a:rPr lang="el-GR" dirty="0"/>
              <a:t>Στόχος η παρατήρηση ενός πολυπολιτισμικού σχολείου με έμφαση σε δράσεις συμπερίληψης και ψυχικής ενδυνάμωσης των μαθητών που προέρχονται από διαφορετικά πολιτισμικά πλαίσια</a:t>
            </a:r>
            <a:endParaRPr lang="en-US" dirty="0"/>
          </a:p>
          <a:p>
            <a:endParaRPr lang="el-GR" dirty="0"/>
          </a:p>
        </p:txBody>
      </p:sp>
      <p:pic>
        <p:nvPicPr>
          <p:cNvPr id="4" name="3 - Εικόνα" descr="20230516_1314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06572" y="2536738"/>
            <a:ext cx="4251764" cy="4085967"/>
          </a:xfrm>
          <a:prstGeom prst="rect">
            <a:avLst/>
          </a:prstGeom>
        </p:spPr>
      </p:pic>
      <p:pic>
        <p:nvPicPr>
          <p:cNvPr id="5" name="4 - Εικόνα" descr="20230516_1314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573246" y="2537183"/>
            <a:ext cx="4217119" cy="4101939"/>
          </a:xfrm>
          <a:prstGeom prst="rect">
            <a:avLst/>
          </a:prstGeom>
        </p:spPr>
      </p:pic>
      <p:pic>
        <p:nvPicPr>
          <p:cNvPr id="9" name="8 - Εικόνα" descr="IMG-291e5ff762ba853fa5c1319dcb4e81f0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19287" y="2512541"/>
            <a:ext cx="2726724" cy="411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6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CD4D00-B7DF-1B91-31B3-6A5E8C07C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897"/>
            <a:ext cx="10515600" cy="683741"/>
          </a:xfrm>
        </p:spPr>
        <p:txBody>
          <a:bodyPr>
            <a:normAutofit fontScale="90000"/>
          </a:bodyPr>
          <a:lstStyle/>
          <a:p>
            <a:r>
              <a:rPr lang="el-GR" sz="2800" b="1" dirty="0"/>
              <a:t>ΕΠΙΜΟΡΦΩΤΙΚΕΣ ΔΡΑΣΕΙΣ</a:t>
            </a:r>
            <a:br>
              <a:rPr lang="el-GR" sz="2800" b="1" dirty="0"/>
            </a:br>
            <a:endParaRPr lang="el-GR" sz="28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E76438-4626-E177-C06A-353FE856F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941" y="691978"/>
            <a:ext cx="11392929" cy="51998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b="1" dirty="0"/>
              <a:t>2</a:t>
            </a:r>
            <a:r>
              <a:rPr lang="el-GR" b="1" baseline="30000" dirty="0"/>
              <a:t>η</a:t>
            </a:r>
            <a:r>
              <a:rPr lang="el-GR" b="1" dirty="0"/>
              <a:t> μέρα: </a:t>
            </a:r>
            <a:r>
              <a:rPr lang="el-GR" dirty="0"/>
              <a:t>Επίσκεψη στο ιδιωτικό </a:t>
            </a:r>
            <a:r>
              <a:rPr lang="el-GR" b="1" dirty="0"/>
              <a:t>Διεθνές Γυμνάσιο Βαρκελώνης</a:t>
            </a:r>
          </a:p>
          <a:p>
            <a:endParaRPr lang="el-GR" dirty="0"/>
          </a:p>
        </p:txBody>
      </p:sp>
      <p:pic>
        <p:nvPicPr>
          <p:cNvPr id="7" name="Εικόνα 10">
            <a:extLst>
              <a:ext uri="{FF2B5EF4-FFF2-40B4-BE49-F238E27FC236}">
                <a16:creationId xmlns:a16="http://schemas.microsoft.com/office/drawing/2014/main" id="{58C4F9C0-7D5A-E2F5-F75B-FE0DE06F5E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28" y="1482811"/>
            <a:ext cx="3455602" cy="4967416"/>
          </a:xfrm>
          <a:prstGeom prst="rect">
            <a:avLst/>
          </a:prstGeom>
        </p:spPr>
      </p:pic>
      <p:pic>
        <p:nvPicPr>
          <p:cNvPr id="8" name="Εικόνα 20">
            <a:extLst>
              <a:ext uri="{FF2B5EF4-FFF2-40B4-BE49-F238E27FC236}">
                <a16:creationId xmlns:a16="http://schemas.microsoft.com/office/drawing/2014/main" id="{91E1366D-8A1F-5216-79D2-42BF39C4F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03" y="1548715"/>
            <a:ext cx="3715265" cy="489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6890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</TotalTime>
  <Words>603</Words>
  <Application>Microsoft Office PowerPoint</Application>
  <PresentationFormat>Ευρεία οθόνη</PresentationFormat>
  <Paragraphs>91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3" baseType="lpstr">
      <vt:lpstr>-apple-system</vt:lpstr>
      <vt:lpstr>Arial</vt:lpstr>
      <vt:lpstr>Calibri</vt:lpstr>
      <vt:lpstr>Calibri Light</vt:lpstr>
      <vt:lpstr>Century Gothic</vt:lpstr>
      <vt:lpstr>Roboto Slab</vt:lpstr>
      <vt:lpstr>Wingdings</vt:lpstr>
      <vt:lpstr>Θέμα του Office</vt:lpstr>
      <vt:lpstr>           3o Δημοτικό Σχολείο Χαλάστρας          Ευρωπαϊκά Προγράμματα         Πρόγραμμα Erasmus KA122             «Χτίζοντας την ψυχική ανθεκτικότητα  στο σχολείο»       </vt:lpstr>
      <vt:lpstr> Ξεκινήσαμε στο eTwinning  το 2013</vt:lpstr>
      <vt:lpstr>            Τίτλος εγκεκριμένου προγράμματος Erasmus KA122             «Χτίζοντας την ψυχική ανθεκτικότητα στο σχολείο» </vt:lpstr>
      <vt:lpstr>Τι είναι ψυχική ανθεκτικότητα;   Η ικανότητα του ατόμου να επανέρχεται, να αντέχει στις δυσκολίες και να επαναδομεί τον εαυτό του (Wollin 1993)</vt:lpstr>
      <vt:lpstr>Υλοποίηση προγράμματος ERASMUS KA122      Βαρκελώνη 14-21/5/2023                     ΕΠΙΜΟΡΦΩΤΙΚΟΣ ΦΟΡΕΑΣ  :                        Συμμετέχουσες εκπαιδευτικοί:  Μπέμπη Στυλιανή(Διευθύντρια),  Αναγνώστου Θωμαή (ΠΕ70),  Κοσμίδου Μαρία (ΠΕ11)</vt:lpstr>
      <vt:lpstr>ΕΠΙΜΟΡΦΩΤΙΚΕΣ ΔΡΑΣΕΙΣ </vt:lpstr>
      <vt:lpstr>ΕΠΙΜΟΡΦΩΤΙΚΕΣ ΔΡΑΣΕΙΣ </vt:lpstr>
      <vt:lpstr>ΕΠΙΜΟΡΦΩΤΙΚΕΣ ΔΡΑΣΕΙΣ </vt:lpstr>
      <vt:lpstr>ΕΠΙΜΟΡΦΩΤΙΚΕΣ ΔΡΑΣΕΙΣ </vt:lpstr>
      <vt:lpstr>ΕΠΙΜΟΡΦΩΤΙΚΕΣ ΔΡΑΣΕΙΣ </vt:lpstr>
      <vt:lpstr>ΕΠΙΜΟΡΦΩΤΙΚΕΣ ΔΡΑΣΕΙΣ </vt:lpstr>
      <vt:lpstr>ΕΠΙΜΟΡΦΩΤΙΚΕΣ ΔΡΑΣΕΙΣ </vt:lpstr>
      <vt:lpstr>ΠΟΛΙΤΙΣΤΙΚΕΣ ΔΡΑΣΕΙΣ - ΕΠΙΣΚΕΨΕΙΣ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3o Δημοτικό Σχολείο Χαλάστρας  Ευρωπαϊκά Προγράμματα  Από το eTwinning στο Erasmus</dc:title>
  <dc:creator>mariakosmidou88@gmail.com</dc:creator>
  <cp:lastModifiedBy>Thomi Anagnostou</cp:lastModifiedBy>
  <cp:revision>59</cp:revision>
  <dcterms:created xsi:type="dcterms:W3CDTF">2023-06-01T05:50:28Z</dcterms:created>
  <dcterms:modified xsi:type="dcterms:W3CDTF">2023-07-15T21:44:26Z</dcterms:modified>
</cp:coreProperties>
</file>